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54"/>
  </p:notesMasterIdLst>
  <p:handoutMasterIdLst>
    <p:handoutMasterId r:id="rId55"/>
  </p:handoutMasterIdLst>
  <p:sldIdLst>
    <p:sldId id="256" r:id="rId2"/>
    <p:sldId id="311" r:id="rId3"/>
    <p:sldId id="312" r:id="rId4"/>
    <p:sldId id="313" r:id="rId5"/>
    <p:sldId id="314" r:id="rId6"/>
    <p:sldId id="315" r:id="rId7"/>
    <p:sldId id="316" r:id="rId8"/>
    <p:sldId id="317" r:id="rId9"/>
    <p:sldId id="318" r:id="rId10"/>
    <p:sldId id="319" r:id="rId11"/>
    <p:sldId id="343" r:id="rId12"/>
    <p:sldId id="336" r:id="rId13"/>
    <p:sldId id="335" r:id="rId14"/>
    <p:sldId id="347" r:id="rId15"/>
    <p:sldId id="348" r:id="rId16"/>
    <p:sldId id="350" r:id="rId17"/>
    <p:sldId id="302" r:id="rId18"/>
    <p:sldId id="301" r:id="rId19"/>
    <p:sldId id="303" r:id="rId20"/>
    <p:sldId id="304" r:id="rId21"/>
    <p:sldId id="305" r:id="rId22"/>
    <p:sldId id="344" r:id="rId23"/>
    <p:sldId id="337" r:id="rId24"/>
    <p:sldId id="338" r:id="rId25"/>
    <p:sldId id="326" r:id="rId26"/>
    <p:sldId id="327" r:id="rId27"/>
    <p:sldId id="328" r:id="rId28"/>
    <p:sldId id="329" r:id="rId29"/>
    <p:sldId id="330" r:id="rId30"/>
    <p:sldId id="331" r:id="rId31"/>
    <p:sldId id="332" r:id="rId32"/>
    <p:sldId id="333" r:id="rId33"/>
    <p:sldId id="339" r:id="rId34"/>
    <p:sldId id="261" r:id="rId35"/>
    <p:sldId id="264" r:id="rId36"/>
    <p:sldId id="340" r:id="rId37"/>
    <p:sldId id="269" r:id="rId38"/>
    <p:sldId id="271" r:id="rId39"/>
    <p:sldId id="274" r:id="rId40"/>
    <p:sldId id="345" r:id="rId41"/>
    <p:sldId id="346" r:id="rId42"/>
    <p:sldId id="341" r:id="rId43"/>
    <p:sldId id="306" r:id="rId44"/>
    <p:sldId id="307" r:id="rId45"/>
    <p:sldId id="308" r:id="rId46"/>
    <p:sldId id="342" r:id="rId47"/>
    <p:sldId id="309" r:id="rId48"/>
    <p:sldId id="310" r:id="rId49"/>
    <p:sldId id="291" r:id="rId50"/>
    <p:sldId id="349" r:id="rId51"/>
    <p:sldId id="320" r:id="rId52"/>
    <p:sldId id="325"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267" y="-77"/>
      </p:cViewPr>
      <p:guideLst>
        <p:guide orient="horz" pos="2160"/>
        <p:guide pos="2880"/>
      </p:guideLst>
    </p:cSldViewPr>
  </p:slideViewPr>
  <p:notesTextViewPr>
    <p:cViewPr>
      <p:scale>
        <a:sx n="100" d="100"/>
        <a:sy n="100" d="100"/>
      </p:scale>
      <p:origin x="0" y="0"/>
    </p:cViewPr>
  </p:notesTextViewPr>
  <p:notesViewPr>
    <p:cSldViewPr>
      <p:cViewPr varScale="1">
        <p:scale>
          <a:sx n="41" d="100"/>
          <a:sy n="41" d="100"/>
        </p:scale>
        <p:origin x="-2395"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H:\Presentation-Dir%20new\chart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H:\Presentation-Dir%20new\chart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H:\Presentation-Dir%20new\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Presentation-Dir%20new\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Presentation-Dir%20new\char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H:\Presentation-Dir%20new\char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Presentation-Dir%20new\char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H:\Presentation-Dir%20new\chart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H:\Presentation-Dir%20new\chart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H:\Presentation-Dir%20new\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000"/>
            </a:pPr>
            <a:r>
              <a:rPr lang="en-US" sz="2000"/>
              <a:t>EXISTING SITES-STATE WISE </a:t>
            </a:r>
          </a:p>
        </c:rich>
      </c:tx>
      <c:layout/>
      <c:overlay val="0"/>
    </c:title>
    <c:autoTitleDeleted val="0"/>
    <c:plotArea>
      <c:layout/>
      <c:barChart>
        <c:barDir val="col"/>
        <c:grouping val="clustered"/>
        <c:varyColors val="0"/>
        <c:ser>
          <c:idx val="0"/>
          <c:order val="0"/>
          <c:tx>
            <c:strRef>
              <c:f>Sheet2!$C$1</c:f>
              <c:strCache>
                <c:ptCount val="1"/>
                <c:pt idx="0">
                  <c:v>Grand Total </c:v>
                </c:pt>
              </c:strCache>
            </c:strRef>
          </c:tx>
          <c:spPr>
            <a:solidFill>
              <a:srgbClr val="00B050"/>
            </a:solidFill>
          </c:spPr>
          <c:invertIfNegative val="0"/>
          <c:dLbls>
            <c:txPr>
              <a:bodyPr/>
              <a:lstStyle/>
              <a:p>
                <a:pPr>
                  <a:defRPr sz="1800"/>
                </a:pPr>
                <a:endParaRPr lang="en-US"/>
              </a:p>
            </c:txPr>
            <c:showLegendKey val="0"/>
            <c:showVal val="1"/>
            <c:showCatName val="0"/>
            <c:showSerName val="0"/>
            <c:showPercent val="0"/>
            <c:showBubbleSize val="0"/>
            <c:showLeaderLines val="0"/>
          </c:dLbls>
          <c:cat>
            <c:strRef>
              <c:f>Sheet2!$B$2:$B$31</c:f>
              <c:strCache>
                <c:ptCount val="30"/>
                <c:pt idx="0">
                  <c:v>Andhra Pradesh  </c:v>
                </c:pt>
                <c:pt idx="1">
                  <c:v>Arunachal Pradesh </c:v>
                </c:pt>
                <c:pt idx="2">
                  <c:v>Assam </c:v>
                </c:pt>
                <c:pt idx="3">
                  <c:v>Bihar </c:v>
                </c:pt>
                <c:pt idx="4">
                  <c:v>Chhattisgarh </c:v>
                </c:pt>
                <c:pt idx="5">
                  <c:v>D.&amp; NH </c:v>
                </c:pt>
                <c:pt idx="6">
                  <c:v>Delhi </c:v>
                </c:pt>
                <c:pt idx="7">
                  <c:v>Goa   </c:v>
                </c:pt>
                <c:pt idx="8">
                  <c:v>Gujarat </c:v>
                </c:pt>
                <c:pt idx="9">
                  <c:v>Haryana </c:v>
                </c:pt>
                <c:pt idx="10">
                  <c:v>Himachal Pradesh </c:v>
                </c:pt>
                <c:pt idx="11">
                  <c:v>J &amp; K</c:v>
                </c:pt>
                <c:pt idx="12">
                  <c:v>Jharkhand </c:v>
                </c:pt>
                <c:pt idx="13">
                  <c:v>Karnataka </c:v>
                </c:pt>
                <c:pt idx="14">
                  <c:v>Kerala </c:v>
                </c:pt>
                <c:pt idx="15">
                  <c:v>Madhya Pradesh </c:v>
                </c:pt>
                <c:pt idx="16">
                  <c:v>Maharashtra   </c:v>
                </c:pt>
                <c:pt idx="17">
                  <c:v>Manipur </c:v>
                </c:pt>
                <c:pt idx="18">
                  <c:v>Meghalaya </c:v>
                </c:pt>
                <c:pt idx="19">
                  <c:v>Mizoram   </c:v>
                </c:pt>
                <c:pt idx="20">
                  <c:v>Odisha </c:v>
                </c:pt>
                <c:pt idx="21">
                  <c:v>Pondicherry   </c:v>
                </c:pt>
                <c:pt idx="22">
                  <c:v>Rajasthan </c:v>
                </c:pt>
                <c:pt idx="23">
                  <c:v>Sikkim </c:v>
                </c:pt>
                <c:pt idx="24">
                  <c:v>Tamilnadu </c:v>
                </c:pt>
                <c:pt idx="25">
                  <c:v>Tripura </c:v>
                </c:pt>
                <c:pt idx="26">
                  <c:v>Telengana </c:v>
                </c:pt>
                <c:pt idx="27">
                  <c:v>Uttar Pradesh </c:v>
                </c:pt>
                <c:pt idx="28">
                  <c:v>Uttrakhand </c:v>
                </c:pt>
                <c:pt idx="29">
                  <c:v>West Bengal   </c:v>
                </c:pt>
              </c:strCache>
            </c:strRef>
          </c:cat>
          <c:val>
            <c:numRef>
              <c:f>Sheet2!$C$2:$C$31</c:f>
              <c:numCache>
                <c:formatCode>General</c:formatCode>
                <c:ptCount val="30"/>
                <c:pt idx="0">
                  <c:v>25</c:v>
                </c:pt>
                <c:pt idx="1">
                  <c:v>24</c:v>
                </c:pt>
                <c:pt idx="2">
                  <c:v>73</c:v>
                </c:pt>
                <c:pt idx="3">
                  <c:v>57</c:v>
                </c:pt>
                <c:pt idx="4">
                  <c:v>32</c:v>
                </c:pt>
                <c:pt idx="5">
                  <c:v>4</c:v>
                </c:pt>
                <c:pt idx="6">
                  <c:v>3</c:v>
                </c:pt>
                <c:pt idx="7">
                  <c:v>2</c:v>
                </c:pt>
                <c:pt idx="8">
                  <c:v>42</c:v>
                </c:pt>
                <c:pt idx="9">
                  <c:v>5</c:v>
                </c:pt>
                <c:pt idx="10">
                  <c:v>14</c:v>
                </c:pt>
                <c:pt idx="11">
                  <c:v>15</c:v>
                </c:pt>
                <c:pt idx="12">
                  <c:v>29</c:v>
                </c:pt>
                <c:pt idx="13">
                  <c:v>45</c:v>
                </c:pt>
                <c:pt idx="14">
                  <c:v>21</c:v>
                </c:pt>
                <c:pt idx="15">
                  <c:v>50</c:v>
                </c:pt>
                <c:pt idx="16">
                  <c:v>69</c:v>
                </c:pt>
                <c:pt idx="17">
                  <c:v>1</c:v>
                </c:pt>
                <c:pt idx="18">
                  <c:v>7</c:v>
                </c:pt>
                <c:pt idx="19">
                  <c:v>7</c:v>
                </c:pt>
                <c:pt idx="20">
                  <c:v>53</c:v>
                </c:pt>
                <c:pt idx="21">
                  <c:v>3</c:v>
                </c:pt>
                <c:pt idx="22">
                  <c:v>24</c:v>
                </c:pt>
                <c:pt idx="23">
                  <c:v>15</c:v>
                </c:pt>
                <c:pt idx="24">
                  <c:v>35</c:v>
                </c:pt>
                <c:pt idx="25">
                  <c:v>13</c:v>
                </c:pt>
                <c:pt idx="26">
                  <c:v>25</c:v>
                </c:pt>
                <c:pt idx="27">
                  <c:v>93</c:v>
                </c:pt>
                <c:pt idx="28">
                  <c:v>34</c:v>
                </c:pt>
                <c:pt idx="29">
                  <c:v>58</c:v>
                </c:pt>
              </c:numCache>
            </c:numRef>
          </c:val>
        </c:ser>
        <c:dLbls>
          <c:showLegendKey val="0"/>
          <c:showVal val="0"/>
          <c:showCatName val="0"/>
          <c:showSerName val="0"/>
          <c:showPercent val="0"/>
          <c:showBubbleSize val="0"/>
        </c:dLbls>
        <c:gapWidth val="150"/>
        <c:axId val="139140480"/>
        <c:axId val="139384320"/>
      </c:barChart>
      <c:catAx>
        <c:axId val="139140480"/>
        <c:scaling>
          <c:orientation val="minMax"/>
        </c:scaling>
        <c:delete val="0"/>
        <c:axPos val="b"/>
        <c:title>
          <c:tx>
            <c:rich>
              <a:bodyPr/>
              <a:lstStyle/>
              <a:p>
                <a:pPr>
                  <a:defRPr sz="2000"/>
                </a:pPr>
                <a:r>
                  <a:rPr lang="en-US" sz="2000"/>
                  <a:t>STATES</a:t>
                </a:r>
              </a:p>
            </c:rich>
          </c:tx>
          <c:layout/>
          <c:overlay val="0"/>
        </c:title>
        <c:majorTickMark val="out"/>
        <c:minorTickMark val="none"/>
        <c:tickLblPos val="nextTo"/>
        <c:txPr>
          <a:bodyPr rot="-5400000" vert="horz"/>
          <a:lstStyle/>
          <a:p>
            <a:pPr>
              <a:defRPr sz="1600"/>
            </a:pPr>
            <a:endParaRPr lang="en-US"/>
          </a:p>
        </c:txPr>
        <c:crossAx val="139384320"/>
        <c:crosses val="autoZero"/>
        <c:auto val="1"/>
        <c:lblAlgn val="ctr"/>
        <c:lblOffset val="100"/>
        <c:noMultiLvlLbl val="0"/>
      </c:catAx>
      <c:valAx>
        <c:axId val="139384320"/>
        <c:scaling>
          <c:orientation val="minMax"/>
        </c:scaling>
        <c:delete val="0"/>
        <c:axPos val="l"/>
        <c:majorGridlines/>
        <c:title>
          <c:tx>
            <c:rich>
              <a:bodyPr rot="-5400000" vert="horz"/>
              <a:lstStyle/>
              <a:p>
                <a:pPr>
                  <a:defRPr sz="1800"/>
                </a:pPr>
                <a:r>
                  <a:rPr lang="en-US" sz="1800"/>
                  <a:t>NO  OF SITES</a:t>
                </a:r>
              </a:p>
            </c:rich>
          </c:tx>
          <c:layout/>
          <c:overlay val="0"/>
        </c:title>
        <c:numFmt formatCode="General" sourceLinked="1"/>
        <c:majorTickMark val="out"/>
        <c:minorTickMark val="none"/>
        <c:tickLblPos val="nextTo"/>
        <c:txPr>
          <a:bodyPr/>
          <a:lstStyle/>
          <a:p>
            <a:pPr>
              <a:defRPr sz="1600"/>
            </a:pPr>
            <a:endParaRPr lang="en-US"/>
          </a:p>
        </c:txPr>
        <c:crossAx val="139140480"/>
        <c:crosses val="autoZero"/>
        <c:crossBetween val="between"/>
      </c:valAx>
    </c:plotArea>
    <c:plotVisOnly val="1"/>
    <c:dispBlanksAs val="gap"/>
    <c:showDLblsOverMax val="0"/>
  </c:chart>
  <c:spPr>
    <a:solidFill>
      <a:srgbClr val="FFC000"/>
    </a:solidFill>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400"/>
            </a:pPr>
            <a:r>
              <a:rPr lang="en-US" sz="2400"/>
              <a:t>PROPOSED HO SITES-1917</a:t>
            </a:r>
          </a:p>
        </c:rich>
      </c:tx>
      <c:layout/>
      <c:overlay val="1"/>
    </c:title>
    <c:autoTitleDeleted val="0"/>
    <c:plotArea>
      <c:layout>
        <c:manualLayout>
          <c:layoutTarget val="inner"/>
          <c:xMode val="edge"/>
          <c:yMode val="edge"/>
          <c:x val="0.12493854797075991"/>
          <c:y val="8.946881484088412E-2"/>
          <c:w val="0.85081902778681595"/>
          <c:h val="0.49330458833258151"/>
        </c:manualLayout>
      </c:layout>
      <c:barChart>
        <c:barDir val="col"/>
        <c:grouping val="clustered"/>
        <c:varyColors val="0"/>
        <c:ser>
          <c:idx val="0"/>
          <c:order val="0"/>
          <c:invertIfNegative val="0"/>
          <c:dLbls>
            <c:dLbl>
              <c:idx val="5"/>
              <c:layout>
                <c:manualLayout>
                  <c:x val="1.6666668489355697E-2"/>
                  <c:y val="0"/>
                </c:manualLayout>
              </c:layout>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Sheet8!$B$2:$B$30</c:f>
              <c:strCache>
                <c:ptCount val="29"/>
                <c:pt idx="0">
                  <c:v>Andaman and Nicobar  </c:v>
                </c:pt>
                <c:pt idx="1">
                  <c:v>Andhra Pradesh  </c:v>
                </c:pt>
                <c:pt idx="2">
                  <c:v>Telangana  </c:v>
                </c:pt>
                <c:pt idx="3">
                  <c:v>Arunachal Pradesh  </c:v>
                </c:pt>
                <c:pt idx="4">
                  <c:v>Assam </c:v>
                </c:pt>
                <c:pt idx="5">
                  <c:v>Bihar  </c:v>
                </c:pt>
                <c:pt idx="6">
                  <c:v>Chhattisgarh </c:v>
                </c:pt>
                <c:pt idx="7">
                  <c:v>Delhi </c:v>
                </c:pt>
                <c:pt idx="8">
                  <c:v>Gujarat </c:v>
                </c:pt>
                <c:pt idx="9">
                  <c:v>Haryana </c:v>
                </c:pt>
                <c:pt idx="10">
                  <c:v>Himachal Pradesh </c:v>
                </c:pt>
                <c:pt idx="11">
                  <c:v>Jammu and Kashmir  </c:v>
                </c:pt>
                <c:pt idx="12">
                  <c:v>Jharkhand </c:v>
                </c:pt>
                <c:pt idx="13">
                  <c:v>Karnataka </c:v>
                </c:pt>
                <c:pt idx="14">
                  <c:v>Kerala </c:v>
                </c:pt>
                <c:pt idx="15">
                  <c:v>Madhya Pradesh </c:v>
                </c:pt>
                <c:pt idx="16">
                  <c:v>Maharashtra </c:v>
                </c:pt>
                <c:pt idx="17">
                  <c:v>Manipur </c:v>
                </c:pt>
                <c:pt idx="18">
                  <c:v>Meghalaya </c:v>
                </c:pt>
                <c:pt idx="19">
                  <c:v>Mizoram </c:v>
                </c:pt>
                <c:pt idx="20">
                  <c:v>Nagaland </c:v>
                </c:pt>
                <c:pt idx="21">
                  <c:v>Orissa </c:v>
                </c:pt>
                <c:pt idx="22">
                  <c:v>Rajasthan </c:v>
                </c:pt>
                <c:pt idx="23">
                  <c:v>Sikkim </c:v>
                </c:pt>
                <c:pt idx="24">
                  <c:v>Tamil Nadu </c:v>
                </c:pt>
                <c:pt idx="25">
                  <c:v>Tripura </c:v>
                </c:pt>
                <c:pt idx="26">
                  <c:v>Uttar Pradesh </c:v>
                </c:pt>
                <c:pt idx="27">
                  <c:v>Uttarakhand </c:v>
                </c:pt>
                <c:pt idx="28">
                  <c:v>West Bengal  </c:v>
                </c:pt>
              </c:strCache>
            </c:strRef>
          </c:cat>
          <c:val>
            <c:numRef>
              <c:f>Sheet8!$C$2:$C$30</c:f>
              <c:numCache>
                <c:formatCode>General</c:formatCode>
                <c:ptCount val="29"/>
                <c:pt idx="0">
                  <c:v>5</c:v>
                </c:pt>
                <c:pt idx="1">
                  <c:v>81</c:v>
                </c:pt>
                <c:pt idx="2">
                  <c:v>29</c:v>
                </c:pt>
                <c:pt idx="3">
                  <c:v>57</c:v>
                </c:pt>
                <c:pt idx="4">
                  <c:v>125</c:v>
                </c:pt>
                <c:pt idx="5">
                  <c:v>124</c:v>
                </c:pt>
                <c:pt idx="6">
                  <c:v>53</c:v>
                </c:pt>
                <c:pt idx="7">
                  <c:v>2</c:v>
                </c:pt>
                <c:pt idx="8">
                  <c:v>4</c:v>
                </c:pt>
                <c:pt idx="9">
                  <c:v>26</c:v>
                </c:pt>
                <c:pt idx="10">
                  <c:v>39</c:v>
                </c:pt>
                <c:pt idx="11">
                  <c:v>50</c:v>
                </c:pt>
                <c:pt idx="12">
                  <c:v>34</c:v>
                </c:pt>
                <c:pt idx="13">
                  <c:v>93</c:v>
                </c:pt>
                <c:pt idx="14">
                  <c:v>26</c:v>
                </c:pt>
                <c:pt idx="15">
                  <c:v>253</c:v>
                </c:pt>
                <c:pt idx="16">
                  <c:v>154</c:v>
                </c:pt>
                <c:pt idx="17">
                  <c:v>24</c:v>
                </c:pt>
                <c:pt idx="18">
                  <c:v>15</c:v>
                </c:pt>
                <c:pt idx="19">
                  <c:v>38</c:v>
                </c:pt>
                <c:pt idx="20">
                  <c:v>15</c:v>
                </c:pt>
                <c:pt idx="21">
                  <c:v>71</c:v>
                </c:pt>
                <c:pt idx="22">
                  <c:v>70</c:v>
                </c:pt>
                <c:pt idx="23">
                  <c:v>18</c:v>
                </c:pt>
                <c:pt idx="24">
                  <c:v>84</c:v>
                </c:pt>
                <c:pt idx="25">
                  <c:v>6</c:v>
                </c:pt>
                <c:pt idx="26">
                  <c:v>284</c:v>
                </c:pt>
                <c:pt idx="27">
                  <c:v>71</c:v>
                </c:pt>
                <c:pt idx="28">
                  <c:v>66</c:v>
                </c:pt>
              </c:numCache>
            </c:numRef>
          </c:val>
        </c:ser>
        <c:dLbls>
          <c:showLegendKey val="0"/>
          <c:showVal val="0"/>
          <c:showCatName val="0"/>
          <c:showSerName val="0"/>
          <c:showPercent val="0"/>
          <c:showBubbleSize val="0"/>
        </c:dLbls>
        <c:gapWidth val="150"/>
        <c:axId val="139821824"/>
        <c:axId val="139823744"/>
      </c:barChart>
      <c:catAx>
        <c:axId val="139821824"/>
        <c:scaling>
          <c:orientation val="minMax"/>
        </c:scaling>
        <c:delete val="0"/>
        <c:axPos val="b"/>
        <c:title>
          <c:tx>
            <c:rich>
              <a:bodyPr/>
              <a:lstStyle/>
              <a:p>
                <a:pPr>
                  <a:defRPr sz="1600"/>
                </a:pPr>
                <a:r>
                  <a:rPr lang="en-US" sz="1600"/>
                  <a:t>STATES</a:t>
                </a:r>
              </a:p>
            </c:rich>
          </c:tx>
          <c:layout>
            <c:manualLayout>
              <c:xMode val="edge"/>
              <c:yMode val="edge"/>
              <c:x val="0.4905243704041129"/>
              <c:y val="0.90202122072530588"/>
            </c:manualLayout>
          </c:layout>
          <c:overlay val="0"/>
        </c:title>
        <c:majorTickMark val="out"/>
        <c:minorTickMark val="none"/>
        <c:tickLblPos val="nextTo"/>
        <c:txPr>
          <a:bodyPr rot="-5400000" vert="horz"/>
          <a:lstStyle/>
          <a:p>
            <a:pPr>
              <a:defRPr sz="1600"/>
            </a:pPr>
            <a:endParaRPr lang="en-US"/>
          </a:p>
        </c:txPr>
        <c:crossAx val="139823744"/>
        <c:crosses val="autoZero"/>
        <c:auto val="1"/>
        <c:lblAlgn val="ctr"/>
        <c:lblOffset val="100"/>
        <c:noMultiLvlLbl val="0"/>
      </c:catAx>
      <c:valAx>
        <c:axId val="139823744"/>
        <c:scaling>
          <c:orientation val="minMax"/>
        </c:scaling>
        <c:delete val="0"/>
        <c:axPos val="l"/>
        <c:majorGridlines/>
        <c:title>
          <c:tx>
            <c:rich>
              <a:bodyPr rot="-5400000" vert="horz"/>
              <a:lstStyle/>
              <a:p>
                <a:pPr>
                  <a:defRPr sz="1800"/>
                </a:pPr>
                <a:r>
                  <a:rPr lang="en-US" sz="1800"/>
                  <a:t>NO OF STATIONS</a:t>
                </a:r>
              </a:p>
            </c:rich>
          </c:tx>
          <c:layout/>
          <c:overlay val="0"/>
        </c:title>
        <c:numFmt formatCode="General" sourceLinked="1"/>
        <c:majorTickMark val="out"/>
        <c:minorTickMark val="none"/>
        <c:tickLblPos val="nextTo"/>
        <c:txPr>
          <a:bodyPr/>
          <a:lstStyle/>
          <a:p>
            <a:pPr>
              <a:defRPr sz="1600"/>
            </a:pPr>
            <a:endParaRPr lang="en-US"/>
          </a:p>
        </c:txPr>
        <c:crossAx val="139821824"/>
        <c:crosses val="autoZero"/>
        <c:crossBetween val="between"/>
      </c:valAx>
    </c:plotArea>
    <c:plotVisOnly val="1"/>
    <c:dispBlanksAs val="gap"/>
    <c:showDLblsOverMax val="0"/>
  </c:chart>
  <c:spPr>
    <a:solidFill>
      <a:srgbClr val="FFC000"/>
    </a:solidFill>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000"/>
            </a:pPr>
            <a:r>
              <a:rPr lang="en-US" sz="2000"/>
              <a:t>TOTAL SITES- AFTER 12TH PLAN (1678)</a:t>
            </a:r>
          </a:p>
        </c:rich>
      </c:tx>
      <c:layout/>
      <c:overlay val="1"/>
    </c:title>
    <c:autoTitleDeleted val="0"/>
    <c:plotArea>
      <c:layout>
        <c:manualLayout>
          <c:layoutTarget val="inner"/>
          <c:xMode val="edge"/>
          <c:yMode val="edge"/>
          <c:x val="0.10036210633881303"/>
          <c:y val="0.10347562554680671"/>
          <c:w val="0.8990743546669242"/>
          <c:h val="0.60907226596675357"/>
        </c:manualLayout>
      </c:layout>
      <c:barChart>
        <c:barDir val="col"/>
        <c:grouping val="clustered"/>
        <c:varyColors val="0"/>
        <c:ser>
          <c:idx val="0"/>
          <c:order val="0"/>
          <c:spPr>
            <a:solidFill>
              <a:srgbClr val="00B050"/>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'800-STATE-COM'!$A$2:$A$33</c:f>
              <c:strCache>
                <c:ptCount val="32"/>
                <c:pt idx="0">
                  <c:v>AP</c:v>
                </c:pt>
                <c:pt idx="1">
                  <c:v>Aru P</c:v>
                </c:pt>
                <c:pt idx="2">
                  <c:v>Assam </c:v>
                </c:pt>
                <c:pt idx="3">
                  <c:v>Bihar </c:v>
                </c:pt>
                <c:pt idx="4">
                  <c:v>Chhattisgarh </c:v>
                </c:pt>
                <c:pt idx="5">
                  <c:v>D.&amp; NH </c:v>
                </c:pt>
                <c:pt idx="6">
                  <c:v>Delhi </c:v>
                </c:pt>
                <c:pt idx="7">
                  <c:v>Goa   </c:v>
                </c:pt>
                <c:pt idx="8">
                  <c:v>Gujarat </c:v>
                </c:pt>
                <c:pt idx="9">
                  <c:v>Haryana </c:v>
                </c:pt>
                <c:pt idx="10">
                  <c:v>HP</c:v>
                </c:pt>
                <c:pt idx="11">
                  <c:v>J&amp; K</c:v>
                </c:pt>
                <c:pt idx="12">
                  <c:v>Jharkhand </c:v>
                </c:pt>
                <c:pt idx="13">
                  <c:v>Karnataka </c:v>
                </c:pt>
                <c:pt idx="14">
                  <c:v>Kerala </c:v>
                </c:pt>
                <c:pt idx="15">
                  <c:v>Lakshadweep </c:v>
                </c:pt>
                <c:pt idx="16">
                  <c:v>MP</c:v>
                </c:pt>
                <c:pt idx="17">
                  <c:v>Maharashtra </c:v>
                </c:pt>
                <c:pt idx="18">
                  <c:v>Manipur </c:v>
                </c:pt>
                <c:pt idx="19">
                  <c:v>Meghalaya </c:v>
                </c:pt>
                <c:pt idx="20">
                  <c:v>Mizoram </c:v>
                </c:pt>
                <c:pt idx="21">
                  <c:v>Nagaland </c:v>
                </c:pt>
                <c:pt idx="22">
                  <c:v>OR</c:v>
                </c:pt>
                <c:pt idx="23">
                  <c:v>Pondicherry   </c:v>
                </c:pt>
                <c:pt idx="24">
                  <c:v>RJ</c:v>
                </c:pt>
                <c:pt idx="25">
                  <c:v>Sikkim </c:v>
                </c:pt>
                <c:pt idx="26">
                  <c:v>TN</c:v>
                </c:pt>
                <c:pt idx="27">
                  <c:v>Tripura </c:v>
                </c:pt>
                <c:pt idx="28">
                  <c:v>Telengana </c:v>
                </c:pt>
                <c:pt idx="29">
                  <c:v>UP</c:v>
                </c:pt>
                <c:pt idx="30">
                  <c:v>UK</c:v>
                </c:pt>
                <c:pt idx="31">
                  <c:v>WB</c:v>
                </c:pt>
              </c:strCache>
            </c:strRef>
          </c:cat>
          <c:val>
            <c:numRef>
              <c:f>'800-STATE-COM'!$B$2:$B$33</c:f>
              <c:numCache>
                <c:formatCode>General</c:formatCode>
                <c:ptCount val="32"/>
                <c:pt idx="0">
                  <c:v>60</c:v>
                </c:pt>
                <c:pt idx="1">
                  <c:v>59</c:v>
                </c:pt>
                <c:pt idx="2">
                  <c:v>122</c:v>
                </c:pt>
                <c:pt idx="3">
                  <c:v>120</c:v>
                </c:pt>
                <c:pt idx="4">
                  <c:v>45</c:v>
                </c:pt>
                <c:pt idx="5">
                  <c:v>4</c:v>
                </c:pt>
                <c:pt idx="6">
                  <c:v>4</c:v>
                </c:pt>
                <c:pt idx="7">
                  <c:v>2</c:v>
                </c:pt>
                <c:pt idx="8">
                  <c:v>47</c:v>
                </c:pt>
                <c:pt idx="9">
                  <c:v>13</c:v>
                </c:pt>
                <c:pt idx="10">
                  <c:v>40</c:v>
                </c:pt>
                <c:pt idx="11">
                  <c:v>48</c:v>
                </c:pt>
                <c:pt idx="12">
                  <c:v>36</c:v>
                </c:pt>
                <c:pt idx="13">
                  <c:v>74</c:v>
                </c:pt>
                <c:pt idx="14">
                  <c:v>39</c:v>
                </c:pt>
                <c:pt idx="15">
                  <c:v>1</c:v>
                </c:pt>
                <c:pt idx="16">
                  <c:v>144</c:v>
                </c:pt>
                <c:pt idx="17">
                  <c:v>121</c:v>
                </c:pt>
                <c:pt idx="18">
                  <c:v>1</c:v>
                </c:pt>
                <c:pt idx="19">
                  <c:v>29</c:v>
                </c:pt>
                <c:pt idx="20">
                  <c:v>30</c:v>
                </c:pt>
                <c:pt idx="21">
                  <c:v>1</c:v>
                </c:pt>
                <c:pt idx="22">
                  <c:v>95</c:v>
                </c:pt>
                <c:pt idx="23">
                  <c:v>3</c:v>
                </c:pt>
                <c:pt idx="24">
                  <c:v>45</c:v>
                </c:pt>
                <c:pt idx="25">
                  <c:v>39</c:v>
                </c:pt>
                <c:pt idx="26">
                  <c:v>59</c:v>
                </c:pt>
                <c:pt idx="27">
                  <c:v>15</c:v>
                </c:pt>
                <c:pt idx="28">
                  <c:v>25</c:v>
                </c:pt>
                <c:pt idx="29">
                  <c:v>185</c:v>
                </c:pt>
                <c:pt idx="30">
                  <c:v>81</c:v>
                </c:pt>
                <c:pt idx="31">
                  <c:v>91</c:v>
                </c:pt>
              </c:numCache>
            </c:numRef>
          </c:val>
        </c:ser>
        <c:dLbls>
          <c:showLegendKey val="0"/>
          <c:showVal val="0"/>
          <c:showCatName val="0"/>
          <c:showSerName val="0"/>
          <c:showPercent val="0"/>
          <c:showBubbleSize val="0"/>
        </c:dLbls>
        <c:gapWidth val="150"/>
        <c:axId val="139853184"/>
        <c:axId val="139855360"/>
      </c:barChart>
      <c:catAx>
        <c:axId val="139853184"/>
        <c:scaling>
          <c:orientation val="minMax"/>
        </c:scaling>
        <c:delete val="0"/>
        <c:axPos val="b"/>
        <c:title>
          <c:tx>
            <c:rich>
              <a:bodyPr/>
              <a:lstStyle/>
              <a:p>
                <a:pPr>
                  <a:defRPr sz="1800"/>
                </a:pPr>
                <a:r>
                  <a:rPr lang="en-US" sz="1800"/>
                  <a:t>STATES</a:t>
                </a:r>
              </a:p>
            </c:rich>
          </c:tx>
          <c:layout>
            <c:manualLayout>
              <c:xMode val="edge"/>
              <c:yMode val="edge"/>
              <c:x val="0.50029511158083018"/>
              <c:y val="0.95243365412656755"/>
            </c:manualLayout>
          </c:layout>
          <c:overlay val="0"/>
        </c:title>
        <c:majorTickMark val="out"/>
        <c:minorTickMark val="none"/>
        <c:tickLblPos val="nextTo"/>
        <c:txPr>
          <a:bodyPr rot="-5400000" vert="horz"/>
          <a:lstStyle/>
          <a:p>
            <a:pPr>
              <a:defRPr sz="1600"/>
            </a:pPr>
            <a:endParaRPr lang="en-US"/>
          </a:p>
        </c:txPr>
        <c:crossAx val="139855360"/>
        <c:crosses val="autoZero"/>
        <c:auto val="1"/>
        <c:lblAlgn val="ctr"/>
        <c:lblOffset val="100"/>
        <c:noMultiLvlLbl val="0"/>
      </c:catAx>
      <c:valAx>
        <c:axId val="139855360"/>
        <c:scaling>
          <c:orientation val="minMax"/>
        </c:scaling>
        <c:delete val="0"/>
        <c:axPos val="l"/>
        <c:majorGridlines/>
        <c:title>
          <c:tx>
            <c:rich>
              <a:bodyPr rot="-5400000" vert="horz"/>
              <a:lstStyle/>
              <a:p>
                <a:pPr>
                  <a:defRPr sz="1800"/>
                </a:pPr>
                <a:r>
                  <a:rPr lang="en-US" sz="1800"/>
                  <a:t>NO OF SITES</a:t>
                </a:r>
              </a:p>
            </c:rich>
          </c:tx>
          <c:layout>
            <c:manualLayout>
              <c:xMode val="edge"/>
              <c:yMode val="edge"/>
              <c:x val="3.3895563636872669E-2"/>
              <c:y val="0.34599329250510352"/>
            </c:manualLayout>
          </c:layout>
          <c:overlay val="0"/>
        </c:title>
        <c:numFmt formatCode="General" sourceLinked="1"/>
        <c:majorTickMark val="out"/>
        <c:minorTickMark val="none"/>
        <c:tickLblPos val="nextTo"/>
        <c:crossAx val="139853184"/>
        <c:crosses val="autoZero"/>
        <c:crossBetween val="between"/>
      </c:valAx>
    </c:plotArea>
    <c:plotVisOnly val="1"/>
    <c:dispBlanksAs val="gap"/>
    <c:showDLblsOverMax val="0"/>
  </c:chart>
  <c:spPr>
    <a:solidFill>
      <a:srgbClr val="FFC000"/>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n-US"/>
              <a:t>BASIN WISE EXISTING SITES </a:t>
            </a:r>
          </a:p>
        </c:rich>
      </c:tx>
      <c:layout/>
      <c:overlay val="0"/>
    </c:title>
    <c:autoTitleDeleted val="0"/>
    <c:plotArea>
      <c:layout/>
      <c:barChart>
        <c:barDir val="col"/>
        <c:grouping val="clustered"/>
        <c:varyColors val="0"/>
        <c:ser>
          <c:idx val="0"/>
          <c:order val="0"/>
          <c:tx>
            <c:strRef>
              <c:f>Sheet1!$C$1</c:f>
              <c:strCache>
                <c:ptCount val="1"/>
                <c:pt idx="0">
                  <c:v>Grand Total </c:v>
                </c:pt>
              </c:strCache>
            </c:strRef>
          </c:tx>
          <c:spPr>
            <a:solidFill>
              <a:srgbClr val="00B050"/>
            </a:solidFill>
          </c:spPr>
          <c:invertIfNegative val="0"/>
          <c:dLbls>
            <c:txPr>
              <a:bodyPr/>
              <a:lstStyle/>
              <a:p>
                <a:pPr>
                  <a:defRPr sz="2400"/>
                </a:pPr>
                <a:endParaRPr lang="en-US"/>
              </a:p>
            </c:txPr>
            <c:showLegendKey val="0"/>
            <c:showVal val="1"/>
            <c:showCatName val="0"/>
            <c:showSerName val="0"/>
            <c:showPercent val="0"/>
            <c:showBubbleSize val="0"/>
            <c:showLeaderLines val="0"/>
          </c:dLbls>
          <c:cat>
            <c:strRef>
              <c:f>Sheet1!$B$2:$B$17</c:f>
              <c:strCache>
                <c:ptCount val="16"/>
                <c:pt idx="0">
                  <c:v>Brahm-Bait </c:v>
                </c:pt>
                <c:pt idx="1">
                  <c:v>Cauvery </c:v>
                </c:pt>
                <c:pt idx="2">
                  <c:v>EFR </c:v>
                </c:pt>
                <c:pt idx="3">
                  <c:v>GBM</c:v>
                </c:pt>
                <c:pt idx="4">
                  <c:v>Godavari </c:v>
                </c:pt>
                <c:pt idx="5">
                  <c:v>Indus </c:v>
                </c:pt>
                <c:pt idx="6">
                  <c:v>Krishna </c:v>
                </c:pt>
                <c:pt idx="7">
                  <c:v>Mahanadi </c:v>
                </c:pt>
                <c:pt idx="8">
                  <c:v>Mahi Basin </c:v>
                </c:pt>
                <c:pt idx="9">
                  <c:v>Narmada </c:v>
                </c:pt>
                <c:pt idx="10">
                  <c:v>Pennar </c:v>
                </c:pt>
                <c:pt idx="11">
                  <c:v>Sabarmati </c:v>
                </c:pt>
                <c:pt idx="12">
                  <c:v>Subernarekha </c:v>
                </c:pt>
                <c:pt idx="13">
                  <c:v>Tapi Basin </c:v>
                </c:pt>
                <c:pt idx="14">
                  <c:v>WFR </c:v>
                </c:pt>
                <c:pt idx="15">
                  <c:v>Others</c:v>
                </c:pt>
              </c:strCache>
            </c:strRef>
          </c:cat>
          <c:val>
            <c:numRef>
              <c:f>Sheet1!$C$2:$C$17</c:f>
              <c:numCache>
                <c:formatCode>General</c:formatCode>
                <c:ptCount val="16"/>
                <c:pt idx="0">
                  <c:v>15</c:v>
                </c:pt>
                <c:pt idx="1">
                  <c:v>34</c:v>
                </c:pt>
                <c:pt idx="2">
                  <c:v>30</c:v>
                </c:pt>
                <c:pt idx="3">
                  <c:v>445</c:v>
                </c:pt>
                <c:pt idx="4">
                  <c:v>77</c:v>
                </c:pt>
                <c:pt idx="5">
                  <c:v>26</c:v>
                </c:pt>
                <c:pt idx="6">
                  <c:v>53</c:v>
                </c:pt>
                <c:pt idx="7">
                  <c:v>39</c:v>
                </c:pt>
                <c:pt idx="8">
                  <c:v>12</c:v>
                </c:pt>
                <c:pt idx="9">
                  <c:v>26</c:v>
                </c:pt>
                <c:pt idx="10">
                  <c:v>8</c:v>
                </c:pt>
                <c:pt idx="11">
                  <c:v>13</c:v>
                </c:pt>
                <c:pt idx="12">
                  <c:v>12</c:v>
                </c:pt>
                <c:pt idx="13">
                  <c:v>18</c:v>
                </c:pt>
                <c:pt idx="14">
                  <c:v>65</c:v>
                </c:pt>
                <c:pt idx="15">
                  <c:v>5</c:v>
                </c:pt>
              </c:numCache>
            </c:numRef>
          </c:val>
        </c:ser>
        <c:dLbls>
          <c:showLegendKey val="0"/>
          <c:showVal val="0"/>
          <c:showCatName val="0"/>
          <c:showSerName val="0"/>
          <c:showPercent val="0"/>
          <c:showBubbleSize val="0"/>
        </c:dLbls>
        <c:gapWidth val="150"/>
        <c:axId val="139450240"/>
        <c:axId val="139464704"/>
      </c:barChart>
      <c:catAx>
        <c:axId val="139450240"/>
        <c:scaling>
          <c:orientation val="minMax"/>
        </c:scaling>
        <c:delete val="0"/>
        <c:axPos val="b"/>
        <c:title>
          <c:tx>
            <c:rich>
              <a:bodyPr/>
              <a:lstStyle/>
              <a:p>
                <a:pPr>
                  <a:defRPr sz="2400"/>
                </a:pPr>
                <a:r>
                  <a:rPr lang="en-US" sz="2400"/>
                  <a:t>BASINS</a:t>
                </a:r>
              </a:p>
            </c:rich>
          </c:tx>
          <c:layout/>
          <c:overlay val="0"/>
        </c:title>
        <c:majorTickMark val="out"/>
        <c:minorTickMark val="none"/>
        <c:tickLblPos val="nextTo"/>
        <c:txPr>
          <a:bodyPr rot="-5400000" vert="horz"/>
          <a:lstStyle/>
          <a:p>
            <a:pPr>
              <a:defRPr sz="1800" b="0"/>
            </a:pPr>
            <a:endParaRPr lang="en-US"/>
          </a:p>
        </c:txPr>
        <c:crossAx val="139464704"/>
        <c:crosses val="autoZero"/>
        <c:auto val="1"/>
        <c:lblAlgn val="ctr"/>
        <c:lblOffset val="100"/>
        <c:noMultiLvlLbl val="0"/>
      </c:catAx>
      <c:valAx>
        <c:axId val="139464704"/>
        <c:scaling>
          <c:orientation val="minMax"/>
        </c:scaling>
        <c:delete val="0"/>
        <c:axPos val="l"/>
        <c:majorGridlines/>
        <c:title>
          <c:tx>
            <c:rich>
              <a:bodyPr rot="-5400000" vert="horz"/>
              <a:lstStyle/>
              <a:p>
                <a:pPr>
                  <a:defRPr sz="1600"/>
                </a:pPr>
                <a:r>
                  <a:rPr lang="en-US" sz="1600"/>
                  <a:t>NO OF SITES</a:t>
                </a:r>
              </a:p>
            </c:rich>
          </c:tx>
          <c:layout/>
          <c:overlay val="0"/>
        </c:title>
        <c:numFmt formatCode="General" sourceLinked="1"/>
        <c:majorTickMark val="out"/>
        <c:minorTickMark val="none"/>
        <c:tickLblPos val="nextTo"/>
        <c:txPr>
          <a:bodyPr/>
          <a:lstStyle/>
          <a:p>
            <a:pPr>
              <a:defRPr sz="1600"/>
            </a:pPr>
            <a:endParaRPr lang="en-US"/>
          </a:p>
        </c:txPr>
        <c:crossAx val="139450240"/>
        <c:crosses val="autoZero"/>
        <c:crossBetween val="between"/>
      </c:valAx>
    </c:plotArea>
    <c:plotVisOnly val="1"/>
    <c:dispBlanksAs val="gap"/>
    <c:showDLblsOverMax val="0"/>
  </c:chart>
  <c:spPr>
    <a:solidFill>
      <a:srgbClr val="FFC000"/>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000"/>
            </a:pPr>
            <a:r>
              <a:rPr lang="en-US" sz="2000"/>
              <a:t>CLOSED SITES-236</a:t>
            </a:r>
          </a:p>
        </c:rich>
      </c:tx>
      <c:layout/>
      <c:overlay val="1"/>
    </c:title>
    <c:autoTitleDeleted val="0"/>
    <c:plotArea>
      <c:layout>
        <c:manualLayout>
          <c:layoutTarget val="inner"/>
          <c:xMode val="edge"/>
          <c:yMode val="edge"/>
          <c:x val="0.11665732461408421"/>
          <c:y val="0.10212898960149065"/>
          <c:w val="0.8584839183237688"/>
          <c:h val="0.6359851201805885"/>
        </c:manualLayout>
      </c:layout>
      <c:barChart>
        <c:barDir val="col"/>
        <c:grouping val="clustered"/>
        <c:varyColors val="0"/>
        <c:ser>
          <c:idx val="0"/>
          <c:order val="0"/>
          <c:spPr>
            <a:solidFill>
              <a:srgbClr val="00B050"/>
            </a:solidFill>
          </c:spPr>
          <c:invertIfNegative val="0"/>
          <c:dLbls>
            <c:txPr>
              <a:bodyPr/>
              <a:lstStyle/>
              <a:p>
                <a:pPr>
                  <a:defRPr sz="1800"/>
                </a:pPr>
                <a:endParaRPr lang="en-US"/>
              </a:p>
            </c:txPr>
            <c:showLegendKey val="0"/>
            <c:showVal val="1"/>
            <c:showCatName val="0"/>
            <c:showSerName val="0"/>
            <c:showPercent val="0"/>
            <c:showBubbleSize val="0"/>
            <c:showLeaderLines val="0"/>
          </c:dLbls>
          <c:cat>
            <c:strRef>
              <c:f>Sheet9!$B$2:$B$23</c:f>
              <c:strCache>
                <c:ptCount val="22"/>
                <c:pt idx="0">
                  <c:v>AP</c:v>
                </c:pt>
                <c:pt idx="1">
                  <c:v>AR P</c:v>
                </c:pt>
                <c:pt idx="2">
                  <c:v>Assam</c:v>
                </c:pt>
                <c:pt idx="3">
                  <c:v>Bihar</c:v>
                </c:pt>
                <c:pt idx="4">
                  <c:v>Chhattisgarh</c:v>
                </c:pt>
                <c:pt idx="5">
                  <c:v>Goa</c:v>
                </c:pt>
                <c:pt idx="6">
                  <c:v>Gujarat</c:v>
                </c:pt>
                <c:pt idx="7">
                  <c:v>HP</c:v>
                </c:pt>
                <c:pt idx="8">
                  <c:v>J&amp;K</c:v>
                </c:pt>
                <c:pt idx="9">
                  <c:v>Jharkhand</c:v>
                </c:pt>
                <c:pt idx="10">
                  <c:v>Karnataka</c:v>
                </c:pt>
                <c:pt idx="11">
                  <c:v>MP</c:v>
                </c:pt>
                <c:pt idx="12">
                  <c:v>Maharashtra </c:v>
                </c:pt>
                <c:pt idx="13">
                  <c:v>Manipur </c:v>
                </c:pt>
                <c:pt idx="14">
                  <c:v>Meghalaya</c:v>
                </c:pt>
                <c:pt idx="15">
                  <c:v>Mizoram</c:v>
                </c:pt>
                <c:pt idx="16">
                  <c:v>Orissa</c:v>
                </c:pt>
                <c:pt idx="17">
                  <c:v>RJ</c:v>
                </c:pt>
                <c:pt idx="18">
                  <c:v>Sikkim</c:v>
                </c:pt>
                <c:pt idx="19">
                  <c:v>UP</c:v>
                </c:pt>
                <c:pt idx="20">
                  <c:v>UK</c:v>
                </c:pt>
                <c:pt idx="21">
                  <c:v>WB</c:v>
                </c:pt>
              </c:strCache>
            </c:strRef>
          </c:cat>
          <c:val>
            <c:numRef>
              <c:f>Sheet9!$C$2:$C$23</c:f>
              <c:numCache>
                <c:formatCode>General</c:formatCode>
                <c:ptCount val="22"/>
                <c:pt idx="0">
                  <c:v>23</c:v>
                </c:pt>
                <c:pt idx="1">
                  <c:v>6</c:v>
                </c:pt>
                <c:pt idx="2">
                  <c:v>7</c:v>
                </c:pt>
                <c:pt idx="3">
                  <c:v>10</c:v>
                </c:pt>
                <c:pt idx="4">
                  <c:v>2</c:v>
                </c:pt>
                <c:pt idx="5">
                  <c:v>2</c:v>
                </c:pt>
                <c:pt idx="6">
                  <c:v>6</c:v>
                </c:pt>
                <c:pt idx="7">
                  <c:v>1</c:v>
                </c:pt>
                <c:pt idx="8">
                  <c:v>10</c:v>
                </c:pt>
                <c:pt idx="9">
                  <c:v>3</c:v>
                </c:pt>
                <c:pt idx="10">
                  <c:v>18</c:v>
                </c:pt>
                <c:pt idx="11">
                  <c:v>23</c:v>
                </c:pt>
                <c:pt idx="12">
                  <c:v>45</c:v>
                </c:pt>
                <c:pt idx="13">
                  <c:v>3</c:v>
                </c:pt>
                <c:pt idx="14">
                  <c:v>5</c:v>
                </c:pt>
                <c:pt idx="15">
                  <c:v>6</c:v>
                </c:pt>
                <c:pt idx="16">
                  <c:v>5</c:v>
                </c:pt>
                <c:pt idx="17">
                  <c:v>4</c:v>
                </c:pt>
                <c:pt idx="18">
                  <c:v>11</c:v>
                </c:pt>
                <c:pt idx="19">
                  <c:v>21</c:v>
                </c:pt>
                <c:pt idx="20">
                  <c:v>16</c:v>
                </c:pt>
                <c:pt idx="21">
                  <c:v>9</c:v>
                </c:pt>
              </c:numCache>
            </c:numRef>
          </c:val>
        </c:ser>
        <c:dLbls>
          <c:showLegendKey val="0"/>
          <c:showVal val="0"/>
          <c:showCatName val="0"/>
          <c:showSerName val="0"/>
          <c:showPercent val="0"/>
          <c:showBubbleSize val="0"/>
        </c:dLbls>
        <c:gapWidth val="150"/>
        <c:axId val="139498624"/>
        <c:axId val="139500544"/>
      </c:barChart>
      <c:catAx>
        <c:axId val="139498624"/>
        <c:scaling>
          <c:orientation val="minMax"/>
        </c:scaling>
        <c:delete val="0"/>
        <c:axPos val="b"/>
        <c:title>
          <c:tx>
            <c:rich>
              <a:bodyPr/>
              <a:lstStyle/>
              <a:p>
                <a:pPr>
                  <a:defRPr sz="1800"/>
                </a:pPr>
                <a:r>
                  <a:rPr lang="en-US" sz="1800"/>
                  <a:t>STATES</a:t>
                </a:r>
              </a:p>
            </c:rich>
          </c:tx>
          <c:layout/>
          <c:overlay val="0"/>
        </c:title>
        <c:majorTickMark val="out"/>
        <c:minorTickMark val="none"/>
        <c:tickLblPos val="nextTo"/>
        <c:txPr>
          <a:bodyPr rot="-5400000" vert="horz"/>
          <a:lstStyle/>
          <a:p>
            <a:pPr>
              <a:defRPr sz="1800"/>
            </a:pPr>
            <a:endParaRPr lang="en-US"/>
          </a:p>
        </c:txPr>
        <c:crossAx val="139500544"/>
        <c:crosses val="autoZero"/>
        <c:auto val="1"/>
        <c:lblAlgn val="ctr"/>
        <c:lblOffset val="100"/>
        <c:noMultiLvlLbl val="0"/>
      </c:catAx>
      <c:valAx>
        <c:axId val="139500544"/>
        <c:scaling>
          <c:orientation val="minMax"/>
        </c:scaling>
        <c:delete val="0"/>
        <c:axPos val="l"/>
        <c:majorGridlines/>
        <c:title>
          <c:tx>
            <c:rich>
              <a:bodyPr rot="-5400000" vert="horz"/>
              <a:lstStyle/>
              <a:p>
                <a:pPr>
                  <a:defRPr sz="1800"/>
                </a:pPr>
                <a:r>
                  <a:rPr lang="en-US" sz="1800"/>
                  <a:t>NO OF STATIONS</a:t>
                </a:r>
              </a:p>
            </c:rich>
          </c:tx>
          <c:layout/>
          <c:overlay val="0"/>
        </c:title>
        <c:numFmt formatCode="General" sourceLinked="1"/>
        <c:majorTickMark val="out"/>
        <c:minorTickMark val="none"/>
        <c:tickLblPos val="nextTo"/>
        <c:txPr>
          <a:bodyPr/>
          <a:lstStyle/>
          <a:p>
            <a:pPr>
              <a:defRPr sz="1600"/>
            </a:pPr>
            <a:endParaRPr lang="en-US"/>
          </a:p>
        </c:txPr>
        <c:crossAx val="139498624"/>
        <c:crosses val="autoZero"/>
        <c:crossBetween val="between"/>
      </c:valAx>
      <c:spPr>
        <a:solidFill>
          <a:srgbClr val="FFC000"/>
        </a:solidFill>
      </c:spPr>
    </c:plotArea>
    <c:plotVisOnly val="1"/>
    <c:dispBlanksAs val="gap"/>
    <c:showDLblsOverMax val="0"/>
  </c:chart>
  <c:spPr>
    <a:solidFill>
      <a:srgbClr val="FFC000"/>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000"/>
            </a:pPr>
            <a:r>
              <a:rPr lang="en-US" sz="2000"/>
              <a:t>CLOSED SITES-BASIN WISE</a:t>
            </a:r>
          </a:p>
        </c:rich>
      </c:tx>
      <c:layout/>
      <c:overlay val="1"/>
    </c:title>
    <c:autoTitleDeleted val="0"/>
    <c:plotArea>
      <c:layout>
        <c:manualLayout>
          <c:layoutTarget val="inner"/>
          <c:xMode val="edge"/>
          <c:yMode val="edge"/>
          <c:x val="0.13969569895717063"/>
          <c:y val="0.10320042441503326"/>
          <c:w val="0.82709868163031364"/>
          <c:h val="0.65892416373485252"/>
        </c:manualLayout>
      </c:layout>
      <c:barChart>
        <c:barDir val="col"/>
        <c:grouping val="clustered"/>
        <c:varyColors val="0"/>
        <c:ser>
          <c:idx val="0"/>
          <c:order val="0"/>
          <c:spPr>
            <a:solidFill>
              <a:srgbClr val="00B050"/>
            </a:solidFill>
          </c:spPr>
          <c:invertIfNegative val="0"/>
          <c:dLbls>
            <c:txPr>
              <a:bodyPr/>
              <a:lstStyle/>
              <a:p>
                <a:pPr>
                  <a:defRPr sz="1800"/>
                </a:pPr>
                <a:endParaRPr lang="en-US"/>
              </a:p>
            </c:txPr>
            <c:showLegendKey val="0"/>
            <c:showVal val="1"/>
            <c:showCatName val="0"/>
            <c:showSerName val="0"/>
            <c:showPercent val="0"/>
            <c:showBubbleSize val="0"/>
            <c:showLeaderLines val="0"/>
          </c:dLbls>
          <c:cat>
            <c:strRef>
              <c:f>Sheet10!$B$2:$B$13</c:f>
              <c:strCache>
                <c:ptCount val="12"/>
                <c:pt idx="0">
                  <c:v>Cauvery </c:v>
                </c:pt>
                <c:pt idx="1">
                  <c:v>EFR </c:v>
                </c:pt>
                <c:pt idx="2">
                  <c:v>GBM </c:v>
                </c:pt>
                <c:pt idx="3">
                  <c:v>Godavari </c:v>
                </c:pt>
                <c:pt idx="4">
                  <c:v>Indus </c:v>
                </c:pt>
                <c:pt idx="5">
                  <c:v>Krishna </c:v>
                </c:pt>
                <c:pt idx="6">
                  <c:v>Mahanadi </c:v>
                </c:pt>
                <c:pt idx="7">
                  <c:v>Others</c:v>
                </c:pt>
                <c:pt idx="8">
                  <c:v>Narmada </c:v>
                </c:pt>
                <c:pt idx="9">
                  <c:v>Sabarmati </c:v>
                </c:pt>
                <c:pt idx="10">
                  <c:v>Tapi </c:v>
                </c:pt>
                <c:pt idx="11">
                  <c:v>WFR</c:v>
                </c:pt>
              </c:strCache>
            </c:strRef>
          </c:cat>
          <c:val>
            <c:numRef>
              <c:f>Sheet10!$C$2:$C$13</c:f>
              <c:numCache>
                <c:formatCode>General</c:formatCode>
                <c:ptCount val="12"/>
                <c:pt idx="0">
                  <c:v>1</c:v>
                </c:pt>
                <c:pt idx="1">
                  <c:v>1</c:v>
                </c:pt>
                <c:pt idx="2">
                  <c:v>103</c:v>
                </c:pt>
                <c:pt idx="3">
                  <c:v>34</c:v>
                </c:pt>
                <c:pt idx="4">
                  <c:v>10</c:v>
                </c:pt>
                <c:pt idx="5">
                  <c:v>45</c:v>
                </c:pt>
                <c:pt idx="6">
                  <c:v>3</c:v>
                </c:pt>
                <c:pt idx="7">
                  <c:v>4</c:v>
                </c:pt>
                <c:pt idx="8">
                  <c:v>14</c:v>
                </c:pt>
                <c:pt idx="9">
                  <c:v>4</c:v>
                </c:pt>
                <c:pt idx="10">
                  <c:v>10</c:v>
                </c:pt>
                <c:pt idx="11">
                  <c:v>7</c:v>
                </c:pt>
              </c:numCache>
            </c:numRef>
          </c:val>
        </c:ser>
        <c:dLbls>
          <c:showLegendKey val="0"/>
          <c:showVal val="0"/>
          <c:showCatName val="0"/>
          <c:showSerName val="0"/>
          <c:showPercent val="0"/>
          <c:showBubbleSize val="0"/>
        </c:dLbls>
        <c:gapWidth val="150"/>
        <c:axId val="139513216"/>
        <c:axId val="139531776"/>
      </c:barChart>
      <c:catAx>
        <c:axId val="139513216"/>
        <c:scaling>
          <c:orientation val="minMax"/>
        </c:scaling>
        <c:delete val="0"/>
        <c:axPos val="b"/>
        <c:title>
          <c:tx>
            <c:rich>
              <a:bodyPr/>
              <a:lstStyle/>
              <a:p>
                <a:pPr>
                  <a:defRPr sz="1800"/>
                </a:pPr>
                <a:r>
                  <a:rPr lang="en-US" sz="1800"/>
                  <a:t>BASINS</a:t>
                </a:r>
              </a:p>
            </c:rich>
          </c:tx>
          <c:layout/>
          <c:overlay val="0"/>
        </c:title>
        <c:majorTickMark val="out"/>
        <c:minorTickMark val="none"/>
        <c:tickLblPos val="nextTo"/>
        <c:txPr>
          <a:bodyPr rot="-5400000" vert="horz"/>
          <a:lstStyle/>
          <a:p>
            <a:pPr>
              <a:defRPr sz="1600"/>
            </a:pPr>
            <a:endParaRPr lang="en-US"/>
          </a:p>
        </c:txPr>
        <c:crossAx val="139531776"/>
        <c:crosses val="autoZero"/>
        <c:auto val="1"/>
        <c:lblAlgn val="ctr"/>
        <c:lblOffset val="100"/>
        <c:noMultiLvlLbl val="0"/>
      </c:catAx>
      <c:valAx>
        <c:axId val="139531776"/>
        <c:scaling>
          <c:orientation val="minMax"/>
        </c:scaling>
        <c:delete val="0"/>
        <c:axPos val="l"/>
        <c:majorGridlines/>
        <c:title>
          <c:tx>
            <c:rich>
              <a:bodyPr rot="-5400000" vert="horz"/>
              <a:lstStyle/>
              <a:p>
                <a:pPr>
                  <a:defRPr sz="1800"/>
                </a:pPr>
                <a:r>
                  <a:rPr lang="en-US" sz="1800"/>
                  <a:t>NO OF SITES</a:t>
                </a:r>
              </a:p>
            </c:rich>
          </c:tx>
          <c:layout/>
          <c:overlay val="0"/>
        </c:title>
        <c:numFmt formatCode="General" sourceLinked="1"/>
        <c:majorTickMark val="out"/>
        <c:minorTickMark val="none"/>
        <c:tickLblPos val="nextTo"/>
        <c:txPr>
          <a:bodyPr/>
          <a:lstStyle/>
          <a:p>
            <a:pPr>
              <a:defRPr sz="1800"/>
            </a:pPr>
            <a:endParaRPr lang="en-US"/>
          </a:p>
        </c:txPr>
        <c:crossAx val="139513216"/>
        <c:crosses val="autoZero"/>
        <c:crossBetween val="between"/>
      </c:valAx>
    </c:plotArea>
    <c:plotVisOnly val="1"/>
    <c:dispBlanksAs val="gap"/>
    <c:showDLblsOverMax val="0"/>
  </c:chart>
  <c:spPr>
    <a:solidFill>
      <a:srgbClr val="FFC000"/>
    </a:solid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n-US"/>
              <a:t>Meteorologival Stations- Basin Wise</a:t>
            </a:r>
          </a:p>
        </c:rich>
      </c:tx>
      <c:layout/>
      <c:overlay val="0"/>
    </c:title>
    <c:autoTitleDeleted val="0"/>
    <c:plotArea>
      <c:layout/>
      <c:barChart>
        <c:barDir val="col"/>
        <c:grouping val="clustered"/>
        <c:varyColors val="0"/>
        <c:ser>
          <c:idx val="0"/>
          <c:order val="0"/>
          <c:tx>
            <c:strRef>
              <c:f>Sheet3!$C$1</c:f>
              <c:strCache>
                <c:ptCount val="1"/>
                <c:pt idx="0">
                  <c:v>NO. OF Sites</c:v>
                </c:pt>
              </c:strCache>
            </c:strRef>
          </c:tx>
          <c:spPr>
            <a:solidFill>
              <a:srgbClr val="00B050"/>
            </a:solidFill>
          </c:spPr>
          <c:invertIfNegative val="0"/>
          <c:dLbls>
            <c:txPr>
              <a:bodyPr/>
              <a:lstStyle/>
              <a:p>
                <a:pPr>
                  <a:defRPr sz="1800"/>
                </a:pPr>
                <a:endParaRPr lang="en-US"/>
              </a:p>
            </c:txPr>
            <c:showLegendKey val="0"/>
            <c:showVal val="1"/>
            <c:showCatName val="0"/>
            <c:showSerName val="0"/>
            <c:showPercent val="0"/>
            <c:showBubbleSize val="0"/>
            <c:showLeaderLines val="0"/>
          </c:dLbls>
          <c:cat>
            <c:strRef>
              <c:f>Sheet3!$B$2:$B$17</c:f>
              <c:strCache>
                <c:ptCount val="16"/>
                <c:pt idx="0">
                  <c:v>Brahmani - Baitarni </c:v>
                </c:pt>
                <c:pt idx="1">
                  <c:v>Cauvery</c:v>
                </c:pt>
                <c:pt idx="2">
                  <c:v>EFR</c:v>
                </c:pt>
                <c:pt idx="3">
                  <c:v>GBM</c:v>
                </c:pt>
                <c:pt idx="4">
                  <c:v>Godavari </c:v>
                </c:pt>
                <c:pt idx="5">
                  <c:v>Indus </c:v>
                </c:pt>
                <c:pt idx="6">
                  <c:v>Krishna</c:v>
                </c:pt>
                <c:pt idx="7">
                  <c:v>Mahanadi </c:v>
                </c:pt>
                <c:pt idx="8">
                  <c:v>Mahi </c:v>
                </c:pt>
                <c:pt idx="9">
                  <c:v>Narmada </c:v>
                </c:pt>
                <c:pt idx="10">
                  <c:v>Pennar</c:v>
                </c:pt>
                <c:pt idx="11">
                  <c:v>Sabarmati </c:v>
                </c:pt>
                <c:pt idx="12">
                  <c:v>Subarnarekha </c:v>
                </c:pt>
                <c:pt idx="13">
                  <c:v>Tapi</c:v>
                </c:pt>
                <c:pt idx="14">
                  <c:v>WFR</c:v>
                </c:pt>
                <c:pt idx="15">
                  <c:v>Others</c:v>
                </c:pt>
              </c:strCache>
            </c:strRef>
          </c:cat>
          <c:val>
            <c:numRef>
              <c:f>Sheet3!$C$2:$C$17</c:f>
              <c:numCache>
                <c:formatCode>General</c:formatCode>
                <c:ptCount val="16"/>
                <c:pt idx="0">
                  <c:v>15</c:v>
                </c:pt>
                <c:pt idx="1">
                  <c:v>32</c:v>
                </c:pt>
                <c:pt idx="2">
                  <c:v>30</c:v>
                </c:pt>
                <c:pt idx="3">
                  <c:v>385</c:v>
                </c:pt>
                <c:pt idx="4">
                  <c:v>68</c:v>
                </c:pt>
                <c:pt idx="5">
                  <c:v>15</c:v>
                </c:pt>
                <c:pt idx="6">
                  <c:v>38</c:v>
                </c:pt>
                <c:pt idx="7">
                  <c:v>39</c:v>
                </c:pt>
                <c:pt idx="8">
                  <c:v>13</c:v>
                </c:pt>
                <c:pt idx="9">
                  <c:v>24</c:v>
                </c:pt>
                <c:pt idx="10">
                  <c:v>8</c:v>
                </c:pt>
                <c:pt idx="11">
                  <c:v>13</c:v>
                </c:pt>
                <c:pt idx="12">
                  <c:v>12</c:v>
                </c:pt>
                <c:pt idx="13">
                  <c:v>17</c:v>
                </c:pt>
                <c:pt idx="14">
                  <c:v>57</c:v>
                </c:pt>
                <c:pt idx="15">
                  <c:v>10</c:v>
                </c:pt>
              </c:numCache>
            </c:numRef>
          </c:val>
        </c:ser>
        <c:dLbls>
          <c:showLegendKey val="0"/>
          <c:showVal val="0"/>
          <c:showCatName val="0"/>
          <c:showSerName val="0"/>
          <c:showPercent val="0"/>
          <c:showBubbleSize val="0"/>
        </c:dLbls>
        <c:gapWidth val="150"/>
        <c:axId val="139561216"/>
        <c:axId val="139563392"/>
      </c:barChart>
      <c:catAx>
        <c:axId val="139561216"/>
        <c:scaling>
          <c:orientation val="minMax"/>
        </c:scaling>
        <c:delete val="0"/>
        <c:axPos val="b"/>
        <c:title>
          <c:tx>
            <c:rich>
              <a:bodyPr/>
              <a:lstStyle/>
              <a:p>
                <a:pPr>
                  <a:defRPr sz="1800"/>
                </a:pPr>
                <a:r>
                  <a:rPr lang="en-US" sz="1800"/>
                  <a:t>BASINS</a:t>
                </a:r>
              </a:p>
            </c:rich>
          </c:tx>
          <c:layout/>
          <c:overlay val="0"/>
        </c:title>
        <c:majorTickMark val="out"/>
        <c:minorTickMark val="none"/>
        <c:tickLblPos val="nextTo"/>
        <c:txPr>
          <a:bodyPr rot="-5400000" vert="horz"/>
          <a:lstStyle/>
          <a:p>
            <a:pPr>
              <a:defRPr sz="1800"/>
            </a:pPr>
            <a:endParaRPr lang="en-US"/>
          </a:p>
        </c:txPr>
        <c:crossAx val="139563392"/>
        <c:crosses val="autoZero"/>
        <c:auto val="1"/>
        <c:lblAlgn val="ctr"/>
        <c:lblOffset val="100"/>
        <c:noMultiLvlLbl val="0"/>
      </c:catAx>
      <c:valAx>
        <c:axId val="139563392"/>
        <c:scaling>
          <c:orientation val="minMax"/>
        </c:scaling>
        <c:delete val="0"/>
        <c:axPos val="l"/>
        <c:majorGridlines/>
        <c:title>
          <c:tx>
            <c:rich>
              <a:bodyPr rot="-5400000" vert="horz"/>
              <a:lstStyle/>
              <a:p>
                <a:pPr>
                  <a:defRPr sz="1800"/>
                </a:pPr>
                <a:r>
                  <a:rPr lang="en-US" sz="1800"/>
                  <a:t>NO OF STATIONS</a:t>
                </a:r>
              </a:p>
            </c:rich>
          </c:tx>
          <c:layout/>
          <c:overlay val="0"/>
        </c:title>
        <c:numFmt formatCode="General" sourceLinked="1"/>
        <c:majorTickMark val="out"/>
        <c:minorTickMark val="none"/>
        <c:tickLblPos val="nextTo"/>
        <c:txPr>
          <a:bodyPr/>
          <a:lstStyle/>
          <a:p>
            <a:pPr>
              <a:defRPr sz="1800"/>
            </a:pPr>
            <a:endParaRPr lang="en-US"/>
          </a:p>
        </c:txPr>
        <c:crossAx val="139561216"/>
        <c:crosses val="autoZero"/>
        <c:crossBetween val="between"/>
      </c:valAx>
    </c:plotArea>
    <c:plotVisOnly val="1"/>
    <c:dispBlanksAs val="gap"/>
    <c:showDLblsOverMax val="0"/>
  </c:chart>
  <c:spPr>
    <a:solidFill>
      <a:srgbClr val="FFC000"/>
    </a:solidFill>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n-US"/>
              <a:t>METEOROLOGICAL SITES- STATE WISE</a:t>
            </a:r>
          </a:p>
        </c:rich>
      </c:tx>
      <c:layout>
        <c:manualLayout>
          <c:xMode val="edge"/>
          <c:yMode val="edge"/>
          <c:x val="0.2992326115485564"/>
          <c:y val="4.4444444444444446E-2"/>
        </c:manualLayout>
      </c:layout>
      <c:overlay val="1"/>
    </c:title>
    <c:autoTitleDeleted val="0"/>
    <c:plotArea>
      <c:layout/>
      <c:barChart>
        <c:barDir val="col"/>
        <c:grouping val="clustered"/>
        <c:varyColors val="0"/>
        <c:ser>
          <c:idx val="0"/>
          <c:order val="0"/>
          <c:spPr>
            <a:solidFill>
              <a:srgbClr val="00B050"/>
            </a:solidFill>
          </c:spPr>
          <c:invertIfNegative val="0"/>
          <c:dLbls>
            <c:txPr>
              <a:bodyPr/>
              <a:lstStyle/>
              <a:p>
                <a:pPr>
                  <a:defRPr sz="1800"/>
                </a:pPr>
                <a:endParaRPr lang="en-US"/>
              </a:p>
            </c:txPr>
            <c:showLegendKey val="0"/>
            <c:showVal val="1"/>
            <c:showCatName val="0"/>
            <c:showSerName val="0"/>
            <c:showPercent val="0"/>
            <c:showBubbleSize val="0"/>
            <c:showLeaderLines val="0"/>
          </c:dLbls>
          <c:cat>
            <c:strRef>
              <c:f>Sheet4!$B$2:$B$30</c:f>
              <c:strCache>
                <c:ptCount val="29"/>
                <c:pt idx="0">
                  <c:v>Andhra Pradesh </c:v>
                </c:pt>
                <c:pt idx="1">
                  <c:v>Arunachal Pradesh </c:v>
                </c:pt>
                <c:pt idx="2">
                  <c:v>Assam </c:v>
                </c:pt>
                <c:pt idx="3">
                  <c:v>Bihar </c:v>
                </c:pt>
                <c:pt idx="4">
                  <c:v>Chhattisgarh </c:v>
                </c:pt>
                <c:pt idx="5">
                  <c:v>Dadra &amp; Nagar Haveli </c:v>
                </c:pt>
                <c:pt idx="6">
                  <c:v>Delhi </c:v>
                </c:pt>
                <c:pt idx="7">
                  <c:v>Goa </c:v>
                </c:pt>
                <c:pt idx="8">
                  <c:v>Gujarat </c:v>
                </c:pt>
                <c:pt idx="9">
                  <c:v>Haryana </c:v>
                </c:pt>
                <c:pt idx="10">
                  <c:v>Himachal Pradesh </c:v>
                </c:pt>
                <c:pt idx="11">
                  <c:v>J&amp;K </c:v>
                </c:pt>
                <c:pt idx="12">
                  <c:v>Jharkhand </c:v>
                </c:pt>
                <c:pt idx="13">
                  <c:v>Karnataka </c:v>
                </c:pt>
                <c:pt idx="14">
                  <c:v>Kerala </c:v>
                </c:pt>
                <c:pt idx="15">
                  <c:v>Madhya Pradesh </c:v>
                </c:pt>
                <c:pt idx="16">
                  <c:v>Maharashtra </c:v>
                </c:pt>
                <c:pt idx="17">
                  <c:v>Manipur </c:v>
                </c:pt>
                <c:pt idx="18">
                  <c:v>Meghalaya </c:v>
                </c:pt>
                <c:pt idx="19">
                  <c:v>Mizoram </c:v>
                </c:pt>
                <c:pt idx="20">
                  <c:v>Orissa </c:v>
                </c:pt>
                <c:pt idx="21">
                  <c:v>Pondicherry </c:v>
                </c:pt>
                <c:pt idx="22">
                  <c:v>Rajasthan </c:v>
                </c:pt>
                <c:pt idx="23">
                  <c:v>Sikkim </c:v>
                </c:pt>
                <c:pt idx="24">
                  <c:v>Tamilnadu </c:v>
                </c:pt>
                <c:pt idx="25">
                  <c:v>Tripura </c:v>
                </c:pt>
                <c:pt idx="26">
                  <c:v>Uttar Pradesh </c:v>
                </c:pt>
                <c:pt idx="27">
                  <c:v>Uttarakhand </c:v>
                </c:pt>
                <c:pt idx="28">
                  <c:v>West Bengal </c:v>
                </c:pt>
              </c:strCache>
            </c:strRef>
          </c:cat>
          <c:val>
            <c:numRef>
              <c:f>Sheet4!$C$2:$C$30</c:f>
              <c:numCache>
                <c:formatCode>General</c:formatCode>
                <c:ptCount val="29"/>
                <c:pt idx="0">
                  <c:v>44</c:v>
                </c:pt>
                <c:pt idx="1">
                  <c:v>17</c:v>
                </c:pt>
                <c:pt idx="2">
                  <c:v>63</c:v>
                </c:pt>
                <c:pt idx="3">
                  <c:v>48</c:v>
                </c:pt>
                <c:pt idx="4">
                  <c:v>22</c:v>
                </c:pt>
                <c:pt idx="5">
                  <c:v>3</c:v>
                </c:pt>
                <c:pt idx="6">
                  <c:v>3</c:v>
                </c:pt>
                <c:pt idx="7">
                  <c:v>1</c:v>
                </c:pt>
                <c:pt idx="8">
                  <c:v>41</c:v>
                </c:pt>
                <c:pt idx="9">
                  <c:v>5</c:v>
                </c:pt>
                <c:pt idx="10">
                  <c:v>9</c:v>
                </c:pt>
                <c:pt idx="11">
                  <c:v>9</c:v>
                </c:pt>
                <c:pt idx="12">
                  <c:v>23</c:v>
                </c:pt>
                <c:pt idx="13">
                  <c:v>37</c:v>
                </c:pt>
                <c:pt idx="14">
                  <c:v>21</c:v>
                </c:pt>
                <c:pt idx="15">
                  <c:v>48</c:v>
                </c:pt>
                <c:pt idx="16">
                  <c:v>54</c:v>
                </c:pt>
                <c:pt idx="17">
                  <c:v>1</c:v>
                </c:pt>
                <c:pt idx="18">
                  <c:v>6</c:v>
                </c:pt>
                <c:pt idx="19">
                  <c:v>7</c:v>
                </c:pt>
                <c:pt idx="20">
                  <c:v>53</c:v>
                </c:pt>
                <c:pt idx="21">
                  <c:v>3</c:v>
                </c:pt>
                <c:pt idx="22">
                  <c:v>24</c:v>
                </c:pt>
                <c:pt idx="23">
                  <c:v>11</c:v>
                </c:pt>
                <c:pt idx="24">
                  <c:v>35</c:v>
                </c:pt>
                <c:pt idx="25">
                  <c:v>12</c:v>
                </c:pt>
                <c:pt idx="26">
                  <c:v>84</c:v>
                </c:pt>
                <c:pt idx="27">
                  <c:v>30</c:v>
                </c:pt>
                <c:pt idx="28">
                  <c:v>54</c:v>
                </c:pt>
              </c:numCache>
            </c:numRef>
          </c:val>
        </c:ser>
        <c:dLbls>
          <c:showLegendKey val="0"/>
          <c:showVal val="0"/>
          <c:showCatName val="0"/>
          <c:showSerName val="0"/>
          <c:showPercent val="0"/>
          <c:showBubbleSize val="0"/>
        </c:dLbls>
        <c:gapWidth val="150"/>
        <c:axId val="139593216"/>
        <c:axId val="139595136"/>
      </c:barChart>
      <c:catAx>
        <c:axId val="139593216"/>
        <c:scaling>
          <c:orientation val="minMax"/>
        </c:scaling>
        <c:delete val="0"/>
        <c:axPos val="b"/>
        <c:title>
          <c:tx>
            <c:rich>
              <a:bodyPr/>
              <a:lstStyle/>
              <a:p>
                <a:pPr>
                  <a:defRPr sz="1800"/>
                </a:pPr>
                <a:r>
                  <a:rPr lang="en-US" sz="1800"/>
                  <a:t>STATES</a:t>
                </a:r>
              </a:p>
            </c:rich>
          </c:tx>
          <c:layout/>
          <c:overlay val="0"/>
        </c:title>
        <c:majorTickMark val="out"/>
        <c:minorTickMark val="none"/>
        <c:tickLblPos val="nextTo"/>
        <c:txPr>
          <a:bodyPr rot="-5400000" vert="horz"/>
          <a:lstStyle/>
          <a:p>
            <a:pPr>
              <a:defRPr sz="1600"/>
            </a:pPr>
            <a:endParaRPr lang="en-US"/>
          </a:p>
        </c:txPr>
        <c:crossAx val="139595136"/>
        <c:crosses val="autoZero"/>
        <c:auto val="1"/>
        <c:lblAlgn val="ctr"/>
        <c:lblOffset val="100"/>
        <c:noMultiLvlLbl val="0"/>
      </c:catAx>
      <c:valAx>
        <c:axId val="139595136"/>
        <c:scaling>
          <c:orientation val="minMax"/>
        </c:scaling>
        <c:delete val="0"/>
        <c:axPos val="l"/>
        <c:majorGridlines/>
        <c:title>
          <c:tx>
            <c:rich>
              <a:bodyPr rot="-5400000" vert="horz"/>
              <a:lstStyle/>
              <a:p>
                <a:pPr>
                  <a:defRPr sz="1800"/>
                </a:pPr>
                <a:r>
                  <a:rPr lang="en-US" sz="1800"/>
                  <a:t>NO OF SITES</a:t>
                </a:r>
              </a:p>
            </c:rich>
          </c:tx>
          <c:layout/>
          <c:overlay val="0"/>
        </c:title>
        <c:numFmt formatCode="General" sourceLinked="1"/>
        <c:majorTickMark val="out"/>
        <c:minorTickMark val="none"/>
        <c:tickLblPos val="nextTo"/>
        <c:txPr>
          <a:bodyPr/>
          <a:lstStyle/>
          <a:p>
            <a:pPr>
              <a:defRPr sz="1800"/>
            </a:pPr>
            <a:endParaRPr lang="en-US"/>
          </a:p>
        </c:txPr>
        <c:crossAx val="139593216"/>
        <c:crosses val="autoZero"/>
        <c:crossBetween val="between"/>
      </c:valAx>
    </c:plotArea>
    <c:plotVisOnly val="1"/>
    <c:dispBlanksAs val="gap"/>
    <c:showDLblsOverMax val="0"/>
  </c:chart>
  <c:spPr>
    <a:solidFill>
      <a:srgbClr val="FFC000"/>
    </a:solidFill>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000"/>
            </a:pPr>
            <a:r>
              <a:rPr lang="en-US" sz="2000"/>
              <a:t>EXCLUSIVE METEOROLOGICAL STATIONS</a:t>
            </a:r>
          </a:p>
        </c:rich>
      </c:tx>
      <c:layout>
        <c:manualLayout>
          <c:xMode val="edge"/>
          <c:yMode val="edge"/>
          <c:x val="0.30755722961037069"/>
          <c:y val="4.3498839821936398E-2"/>
        </c:manualLayout>
      </c:layout>
      <c:overlay val="1"/>
    </c:title>
    <c:autoTitleDeleted val="0"/>
    <c:plotArea>
      <c:layout/>
      <c:barChart>
        <c:barDir val="col"/>
        <c:grouping val="clustered"/>
        <c:varyColors val="0"/>
        <c:ser>
          <c:idx val="0"/>
          <c:order val="0"/>
          <c:spPr>
            <a:solidFill>
              <a:srgbClr val="00B050"/>
            </a:solidFill>
          </c:spPr>
          <c:invertIfNegative val="0"/>
          <c:dLbls>
            <c:txPr>
              <a:bodyPr/>
              <a:lstStyle/>
              <a:p>
                <a:pPr>
                  <a:defRPr sz="2000"/>
                </a:pPr>
                <a:endParaRPr lang="en-US"/>
              </a:p>
            </c:txPr>
            <c:showLegendKey val="0"/>
            <c:showVal val="1"/>
            <c:showCatName val="0"/>
            <c:showSerName val="0"/>
            <c:showPercent val="0"/>
            <c:showBubbleSize val="0"/>
            <c:showLeaderLines val="0"/>
          </c:dLbls>
          <c:cat>
            <c:strRef>
              <c:f>Sheet5!$B$2:$B$10</c:f>
              <c:strCache>
                <c:ptCount val="9"/>
                <c:pt idx="0">
                  <c:v>Brahmani - Baitarni </c:v>
                </c:pt>
                <c:pt idx="1">
                  <c:v>GBM</c:v>
                </c:pt>
                <c:pt idx="2">
                  <c:v>Godavari </c:v>
                </c:pt>
                <c:pt idx="3">
                  <c:v>Indus </c:v>
                </c:pt>
                <c:pt idx="4">
                  <c:v>Krishna </c:v>
                </c:pt>
                <c:pt idx="5">
                  <c:v>Mahanadi </c:v>
                </c:pt>
                <c:pt idx="6">
                  <c:v>Narmada </c:v>
                </c:pt>
                <c:pt idx="7">
                  <c:v>Tapi </c:v>
                </c:pt>
                <c:pt idx="8">
                  <c:v>WFR</c:v>
                </c:pt>
              </c:strCache>
            </c:strRef>
          </c:cat>
          <c:val>
            <c:numRef>
              <c:f>Sheet5!$C$2:$C$10</c:f>
              <c:numCache>
                <c:formatCode>General</c:formatCode>
                <c:ptCount val="9"/>
                <c:pt idx="0">
                  <c:v>1</c:v>
                </c:pt>
                <c:pt idx="1">
                  <c:v>24</c:v>
                </c:pt>
                <c:pt idx="2">
                  <c:v>3</c:v>
                </c:pt>
                <c:pt idx="3">
                  <c:v>22</c:v>
                </c:pt>
                <c:pt idx="4">
                  <c:v>9</c:v>
                </c:pt>
                <c:pt idx="5">
                  <c:v>5</c:v>
                </c:pt>
                <c:pt idx="6">
                  <c:v>2</c:v>
                </c:pt>
                <c:pt idx="7">
                  <c:v>7</c:v>
                </c:pt>
                <c:pt idx="8">
                  <c:v>3</c:v>
                </c:pt>
              </c:numCache>
            </c:numRef>
          </c:val>
        </c:ser>
        <c:dLbls>
          <c:showLegendKey val="0"/>
          <c:showVal val="0"/>
          <c:showCatName val="0"/>
          <c:showSerName val="0"/>
          <c:showPercent val="0"/>
          <c:showBubbleSize val="0"/>
        </c:dLbls>
        <c:gapWidth val="150"/>
        <c:axId val="139624448"/>
        <c:axId val="139626368"/>
      </c:barChart>
      <c:catAx>
        <c:axId val="139624448"/>
        <c:scaling>
          <c:orientation val="minMax"/>
        </c:scaling>
        <c:delete val="0"/>
        <c:axPos val="b"/>
        <c:title>
          <c:tx>
            <c:rich>
              <a:bodyPr/>
              <a:lstStyle/>
              <a:p>
                <a:pPr>
                  <a:defRPr sz="2000"/>
                </a:pPr>
                <a:r>
                  <a:rPr lang="en-US" sz="2000"/>
                  <a:t>BASINS</a:t>
                </a:r>
              </a:p>
            </c:rich>
          </c:tx>
          <c:layout>
            <c:manualLayout>
              <c:xMode val="edge"/>
              <c:yMode val="edge"/>
              <c:x val="0.49894734240456501"/>
              <c:y val="0.8886347169196146"/>
            </c:manualLayout>
          </c:layout>
          <c:overlay val="0"/>
        </c:title>
        <c:majorTickMark val="out"/>
        <c:minorTickMark val="none"/>
        <c:tickLblPos val="nextTo"/>
        <c:txPr>
          <a:bodyPr rot="-5400000" vert="horz"/>
          <a:lstStyle/>
          <a:p>
            <a:pPr>
              <a:defRPr sz="1600"/>
            </a:pPr>
            <a:endParaRPr lang="en-US"/>
          </a:p>
        </c:txPr>
        <c:crossAx val="139626368"/>
        <c:crosses val="autoZero"/>
        <c:auto val="1"/>
        <c:lblAlgn val="ctr"/>
        <c:lblOffset val="100"/>
        <c:noMultiLvlLbl val="0"/>
      </c:catAx>
      <c:valAx>
        <c:axId val="139626368"/>
        <c:scaling>
          <c:orientation val="minMax"/>
        </c:scaling>
        <c:delete val="0"/>
        <c:axPos val="l"/>
        <c:majorGridlines/>
        <c:title>
          <c:tx>
            <c:rich>
              <a:bodyPr rot="-5400000" vert="horz"/>
              <a:lstStyle/>
              <a:p>
                <a:pPr>
                  <a:defRPr sz="1800"/>
                </a:pPr>
                <a:r>
                  <a:rPr lang="en-US" sz="1800"/>
                  <a:t>NO OF SITES</a:t>
                </a:r>
              </a:p>
            </c:rich>
          </c:tx>
          <c:layout/>
          <c:overlay val="0"/>
        </c:title>
        <c:numFmt formatCode="General" sourceLinked="1"/>
        <c:majorTickMark val="out"/>
        <c:minorTickMark val="none"/>
        <c:tickLblPos val="nextTo"/>
        <c:txPr>
          <a:bodyPr/>
          <a:lstStyle/>
          <a:p>
            <a:pPr>
              <a:defRPr sz="1800"/>
            </a:pPr>
            <a:endParaRPr lang="en-US"/>
          </a:p>
        </c:txPr>
        <c:crossAx val="139624448"/>
        <c:crosses val="autoZero"/>
        <c:crossBetween val="between"/>
      </c:valAx>
    </c:plotArea>
    <c:plotVisOnly val="1"/>
    <c:dispBlanksAs val="gap"/>
    <c:showDLblsOverMax val="0"/>
  </c:chart>
  <c:spPr>
    <a:solidFill>
      <a:srgbClr val="FFC000"/>
    </a:solidFill>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n-US"/>
              <a:t>EXCLUSIVE METEOROLOGICAL STATIONS</a:t>
            </a:r>
          </a:p>
        </c:rich>
      </c:tx>
      <c:layout>
        <c:manualLayout>
          <c:xMode val="edge"/>
          <c:yMode val="edge"/>
          <c:x val="0.26586461067366579"/>
          <c:y val="0"/>
        </c:manualLayout>
      </c:layout>
      <c:overlay val="1"/>
    </c:title>
    <c:autoTitleDeleted val="0"/>
    <c:plotArea>
      <c:layout>
        <c:manualLayout>
          <c:layoutTarget val="inner"/>
          <c:xMode val="edge"/>
          <c:yMode val="edge"/>
          <c:x val="0.11651870078740158"/>
          <c:y val="4.4009186351706038E-2"/>
          <c:w val="0.88348129921259844"/>
          <c:h val="0.63151224846894138"/>
        </c:manualLayout>
      </c:layout>
      <c:barChart>
        <c:barDir val="col"/>
        <c:grouping val="clustered"/>
        <c:varyColors val="0"/>
        <c:ser>
          <c:idx val="0"/>
          <c:order val="0"/>
          <c:spPr>
            <a:solidFill>
              <a:srgbClr val="00B050"/>
            </a:solidFill>
          </c:spPr>
          <c:invertIfNegative val="0"/>
          <c:dLbls>
            <c:txPr>
              <a:bodyPr/>
              <a:lstStyle/>
              <a:p>
                <a:pPr>
                  <a:defRPr sz="2000"/>
                </a:pPr>
                <a:endParaRPr lang="en-US"/>
              </a:p>
            </c:txPr>
            <c:showLegendKey val="0"/>
            <c:showVal val="1"/>
            <c:showCatName val="0"/>
            <c:showSerName val="0"/>
            <c:showPercent val="0"/>
            <c:showBubbleSize val="0"/>
            <c:showLeaderLines val="0"/>
          </c:dLbls>
          <c:cat>
            <c:strRef>
              <c:f>Sheet6!$B$2:$B$13</c:f>
              <c:strCache>
                <c:ptCount val="12"/>
                <c:pt idx="0">
                  <c:v>Andhra Pradesh </c:v>
                </c:pt>
                <c:pt idx="1">
                  <c:v>Arunachal Pradesh </c:v>
                </c:pt>
                <c:pt idx="2">
                  <c:v>Assam </c:v>
                </c:pt>
                <c:pt idx="3">
                  <c:v>Chhattisgarh </c:v>
                </c:pt>
                <c:pt idx="4">
                  <c:v>Gujarat </c:v>
                </c:pt>
                <c:pt idx="5">
                  <c:v>Himachal Pradesh </c:v>
                </c:pt>
                <c:pt idx="6">
                  <c:v>Jammu &amp; Kashmir  </c:v>
                </c:pt>
                <c:pt idx="7">
                  <c:v>Karnataka </c:v>
                </c:pt>
                <c:pt idx="8">
                  <c:v>Madhya Pradesh </c:v>
                </c:pt>
                <c:pt idx="9">
                  <c:v>Maharashtra </c:v>
                </c:pt>
                <c:pt idx="10">
                  <c:v>Orissa </c:v>
                </c:pt>
                <c:pt idx="11">
                  <c:v>Uttarakhand </c:v>
                </c:pt>
              </c:strCache>
            </c:strRef>
          </c:cat>
          <c:val>
            <c:numRef>
              <c:f>Sheet6!$C$2:$C$13</c:f>
              <c:numCache>
                <c:formatCode>General</c:formatCode>
                <c:ptCount val="12"/>
                <c:pt idx="0">
                  <c:v>4</c:v>
                </c:pt>
                <c:pt idx="1">
                  <c:v>8</c:v>
                </c:pt>
                <c:pt idx="2">
                  <c:v>3</c:v>
                </c:pt>
                <c:pt idx="3">
                  <c:v>3</c:v>
                </c:pt>
                <c:pt idx="4">
                  <c:v>1</c:v>
                </c:pt>
                <c:pt idx="5">
                  <c:v>7</c:v>
                </c:pt>
                <c:pt idx="6">
                  <c:v>18</c:v>
                </c:pt>
                <c:pt idx="7">
                  <c:v>5</c:v>
                </c:pt>
                <c:pt idx="8">
                  <c:v>2</c:v>
                </c:pt>
                <c:pt idx="9">
                  <c:v>12</c:v>
                </c:pt>
                <c:pt idx="10">
                  <c:v>3</c:v>
                </c:pt>
                <c:pt idx="11">
                  <c:v>10</c:v>
                </c:pt>
              </c:numCache>
            </c:numRef>
          </c:val>
        </c:ser>
        <c:dLbls>
          <c:showLegendKey val="0"/>
          <c:showVal val="0"/>
          <c:showCatName val="0"/>
          <c:showSerName val="0"/>
          <c:showPercent val="0"/>
          <c:showBubbleSize val="0"/>
        </c:dLbls>
        <c:gapWidth val="150"/>
        <c:axId val="139655808"/>
        <c:axId val="139744000"/>
      </c:barChart>
      <c:catAx>
        <c:axId val="139655808"/>
        <c:scaling>
          <c:orientation val="minMax"/>
        </c:scaling>
        <c:delete val="0"/>
        <c:axPos val="b"/>
        <c:title>
          <c:tx>
            <c:rich>
              <a:bodyPr/>
              <a:lstStyle/>
              <a:p>
                <a:pPr>
                  <a:defRPr sz="1800"/>
                </a:pPr>
                <a:r>
                  <a:rPr lang="en-US" sz="1800"/>
                  <a:t>STATES</a:t>
                </a:r>
              </a:p>
            </c:rich>
          </c:tx>
          <c:layout/>
          <c:overlay val="0"/>
        </c:title>
        <c:majorTickMark val="out"/>
        <c:minorTickMark val="none"/>
        <c:tickLblPos val="nextTo"/>
        <c:txPr>
          <a:bodyPr rot="-5400000" vert="horz"/>
          <a:lstStyle/>
          <a:p>
            <a:pPr>
              <a:defRPr sz="1600"/>
            </a:pPr>
            <a:endParaRPr lang="en-US"/>
          </a:p>
        </c:txPr>
        <c:crossAx val="139744000"/>
        <c:crosses val="autoZero"/>
        <c:auto val="1"/>
        <c:lblAlgn val="ctr"/>
        <c:lblOffset val="100"/>
        <c:noMultiLvlLbl val="0"/>
      </c:catAx>
      <c:valAx>
        <c:axId val="139744000"/>
        <c:scaling>
          <c:orientation val="minMax"/>
        </c:scaling>
        <c:delete val="0"/>
        <c:axPos val="l"/>
        <c:majorGridlines/>
        <c:title>
          <c:tx>
            <c:rich>
              <a:bodyPr rot="-5400000" vert="horz"/>
              <a:lstStyle/>
              <a:p>
                <a:pPr>
                  <a:defRPr sz="1800"/>
                </a:pPr>
                <a:r>
                  <a:rPr lang="en-US" sz="1800"/>
                  <a:t>NO OF SITES</a:t>
                </a:r>
              </a:p>
            </c:rich>
          </c:tx>
          <c:layout/>
          <c:overlay val="0"/>
        </c:title>
        <c:numFmt formatCode="General" sourceLinked="1"/>
        <c:majorTickMark val="out"/>
        <c:minorTickMark val="none"/>
        <c:tickLblPos val="nextTo"/>
        <c:txPr>
          <a:bodyPr/>
          <a:lstStyle/>
          <a:p>
            <a:pPr>
              <a:defRPr sz="1600"/>
            </a:pPr>
            <a:endParaRPr lang="en-US"/>
          </a:p>
        </c:txPr>
        <c:crossAx val="139655808"/>
        <c:crosses val="autoZero"/>
        <c:crossBetween val="between"/>
      </c:valAx>
    </c:plotArea>
    <c:plotVisOnly val="1"/>
    <c:dispBlanksAs val="gap"/>
    <c:showDLblsOverMax val="0"/>
  </c:chart>
  <c:spPr>
    <a:solidFill>
      <a:srgbClr val="FFC000"/>
    </a:solidFill>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000"/>
            </a:pPr>
            <a:r>
              <a:rPr lang="en-US" sz="2000"/>
              <a:t>PROPOSED SITES-12TH PLAN (800)</a:t>
            </a:r>
          </a:p>
        </c:rich>
      </c:tx>
      <c:layout/>
      <c:overlay val="1"/>
    </c:title>
    <c:autoTitleDeleted val="0"/>
    <c:plotArea>
      <c:layout>
        <c:manualLayout>
          <c:layoutTarget val="inner"/>
          <c:xMode val="edge"/>
          <c:yMode val="edge"/>
          <c:x val="0.13091769273903603"/>
          <c:y val="0.10347562554680667"/>
          <c:w val="0.83796321689591313"/>
          <c:h val="0.6090722659667539"/>
        </c:manualLayout>
      </c:layout>
      <c:barChart>
        <c:barDir val="col"/>
        <c:grouping val="clustered"/>
        <c:varyColors val="0"/>
        <c:ser>
          <c:idx val="0"/>
          <c:order val="0"/>
          <c:invertIfNegative val="0"/>
          <c:dLbls>
            <c:txPr>
              <a:bodyPr/>
              <a:lstStyle/>
              <a:p>
                <a:pPr>
                  <a:defRPr sz="1800"/>
                </a:pPr>
                <a:endParaRPr lang="en-US"/>
              </a:p>
            </c:txPr>
            <c:showLegendKey val="0"/>
            <c:showVal val="1"/>
            <c:showCatName val="0"/>
            <c:showSerName val="0"/>
            <c:showPercent val="0"/>
            <c:showBubbleSize val="0"/>
            <c:showLeaderLines val="0"/>
          </c:dLbls>
          <c:cat>
            <c:strRef>
              <c:f>Sheet7!$A$2:$A$28</c:f>
              <c:strCache>
                <c:ptCount val="27"/>
                <c:pt idx="0">
                  <c:v>AP</c:v>
                </c:pt>
                <c:pt idx="1">
                  <c:v>Aru P</c:v>
                </c:pt>
                <c:pt idx="2">
                  <c:v>Assam </c:v>
                </c:pt>
                <c:pt idx="3">
                  <c:v>Bihar </c:v>
                </c:pt>
                <c:pt idx="4">
                  <c:v>Chhattisgarh </c:v>
                </c:pt>
                <c:pt idx="5">
                  <c:v>Delhi </c:v>
                </c:pt>
                <c:pt idx="6">
                  <c:v>Gujarat </c:v>
                </c:pt>
                <c:pt idx="7">
                  <c:v>Haryana </c:v>
                </c:pt>
                <c:pt idx="8">
                  <c:v>HP</c:v>
                </c:pt>
                <c:pt idx="9">
                  <c:v>J&amp; K</c:v>
                </c:pt>
                <c:pt idx="10">
                  <c:v>Jharkhand </c:v>
                </c:pt>
                <c:pt idx="11">
                  <c:v>Karnataka </c:v>
                </c:pt>
                <c:pt idx="12">
                  <c:v>Kerala </c:v>
                </c:pt>
                <c:pt idx="13">
                  <c:v>Lakshadweep </c:v>
                </c:pt>
                <c:pt idx="14">
                  <c:v>MP</c:v>
                </c:pt>
                <c:pt idx="15">
                  <c:v>Maharashtra </c:v>
                </c:pt>
                <c:pt idx="16">
                  <c:v>Meghalaya </c:v>
                </c:pt>
                <c:pt idx="17">
                  <c:v>Mizoram </c:v>
                </c:pt>
                <c:pt idx="18">
                  <c:v>Nagaland </c:v>
                </c:pt>
                <c:pt idx="19">
                  <c:v>OR</c:v>
                </c:pt>
                <c:pt idx="20">
                  <c:v>RJ</c:v>
                </c:pt>
                <c:pt idx="21">
                  <c:v>Sikkim </c:v>
                </c:pt>
                <c:pt idx="22">
                  <c:v>TN</c:v>
                </c:pt>
                <c:pt idx="23">
                  <c:v>Tripura </c:v>
                </c:pt>
                <c:pt idx="24">
                  <c:v>UP</c:v>
                </c:pt>
                <c:pt idx="25">
                  <c:v>UK</c:v>
                </c:pt>
                <c:pt idx="26">
                  <c:v>WB</c:v>
                </c:pt>
              </c:strCache>
            </c:strRef>
          </c:cat>
          <c:val>
            <c:numRef>
              <c:f>Sheet7!$B$2:$B$28</c:f>
              <c:numCache>
                <c:formatCode>General</c:formatCode>
                <c:ptCount val="27"/>
                <c:pt idx="0">
                  <c:v>35</c:v>
                </c:pt>
                <c:pt idx="1">
                  <c:v>35</c:v>
                </c:pt>
                <c:pt idx="2">
                  <c:v>49</c:v>
                </c:pt>
                <c:pt idx="3">
                  <c:v>63</c:v>
                </c:pt>
                <c:pt idx="4">
                  <c:v>13</c:v>
                </c:pt>
                <c:pt idx="5">
                  <c:v>1</c:v>
                </c:pt>
                <c:pt idx="6">
                  <c:v>5</c:v>
                </c:pt>
                <c:pt idx="7">
                  <c:v>8</c:v>
                </c:pt>
                <c:pt idx="8">
                  <c:v>26</c:v>
                </c:pt>
                <c:pt idx="9">
                  <c:v>33</c:v>
                </c:pt>
                <c:pt idx="10">
                  <c:v>7</c:v>
                </c:pt>
                <c:pt idx="11">
                  <c:v>29</c:v>
                </c:pt>
                <c:pt idx="12">
                  <c:v>18</c:v>
                </c:pt>
                <c:pt idx="13">
                  <c:v>1</c:v>
                </c:pt>
                <c:pt idx="14">
                  <c:v>94</c:v>
                </c:pt>
                <c:pt idx="15">
                  <c:v>52</c:v>
                </c:pt>
                <c:pt idx="16">
                  <c:v>22</c:v>
                </c:pt>
                <c:pt idx="17">
                  <c:v>23</c:v>
                </c:pt>
                <c:pt idx="18">
                  <c:v>1</c:v>
                </c:pt>
                <c:pt idx="19">
                  <c:v>42</c:v>
                </c:pt>
                <c:pt idx="20">
                  <c:v>21</c:v>
                </c:pt>
                <c:pt idx="21">
                  <c:v>24</c:v>
                </c:pt>
                <c:pt idx="22">
                  <c:v>24</c:v>
                </c:pt>
                <c:pt idx="23">
                  <c:v>2</c:v>
                </c:pt>
                <c:pt idx="24">
                  <c:v>92</c:v>
                </c:pt>
                <c:pt idx="25">
                  <c:v>47</c:v>
                </c:pt>
                <c:pt idx="26">
                  <c:v>33</c:v>
                </c:pt>
              </c:numCache>
            </c:numRef>
          </c:val>
        </c:ser>
        <c:dLbls>
          <c:showLegendKey val="0"/>
          <c:showVal val="0"/>
          <c:showCatName val="0"/>
          <c:showSerName val="0"/>
          <c:showPercent val="0"/>
          <c:showBubbleSize val="0"/>
        </c:dLbls>
        <c:gapWidth val="150"/>
        <c:axId val="139777920"/>
        <c:axId val="139780096"/>
      </c:barChart>
      <c:catAx>
        <c:axId val="139777920"/>
        <c:scaling>
          <c:orientation val="minMax"/>
        </c:scaling>
        <c:delete val="0"/>
        <c:axPos val="b"/>
        <c:title>
          <c:tx>
            <c:rich>
              <a:bodyPr/>
              <a:lstStyle/>
              <a:p>
                <a:pPr>
                  <a:defRPr sz="1600"/>
                </a:pPr>
                <a:r>
                  <a:rPr lang="en-US" sz="1600"/>
                  <a:t>STATES</a:t>
                </a:r>
              </a:p>
            </c:rich>
          </c:tx>
          <c:layout/>
          <c:overlay val="0"/>
        </c:title>
        <c:majorTickMark val="out"/>
        <c:minorTickMark val="none"/>
        <c:tickLblPos val="nextTo"/>
        <c:txPr>
          <a:bodyPr rot="-5400000" vert="horz"/>
          <a:lstStyle/>
          <a:p>
            <a:pPr>
              <a:defRPr sz="1600"/>
            </a:pPr>
            <a:endParaRPr lang="en-US"/>
          </a:p>
        </c:txPr>
        <c:crossAx val="139780096"/>
        <c:crosses val="autoZero"/>
        <c:auto val="1"/>
        <c:lblAlgn val="ctr"/>
        <c:lblOffset val="100"/>
        <c:noMultiLvlLbl val="0"/>
      </c:catAx>
      <c:valAx>
        <c:axId val="139780096"/>
        <c:scaling>
          <c:orientation val="minMax"/>
        </c:scaling>
        <c:delete val="0"/>
        <c:axPos val="l"/>
        <c:majorGridlines/>
        <c:title>
          <c:tx>
            <c:rich>
              <a:bodyPr rot="-5400000" vert="horz"/>
              <a:lstStyle/>
              <a:p>
                <a:pPr>
                  <a:defRPr sz="1800"/>
                </a:pPr>
                <a:r>
                  <a:rPr lang="en-US" sz="1800"/>
                  <a:t>NO OF SITES</a:t>
                </a:r>
              </a:p>
            </c:rich>
          </c:tx>
          <c:layout/>
          <c:overlay val="0"/>
        </c:title>
        <c:numFmt formatCode="General" sourceLinked="1"/>
        <c:majorTickMark val="out"/>
        <c:minorTickMark val="none"/>
        <c:tickLblPos val="nextTo"/>
        <c:crossAx val="139777920"/>
        <c:crosses val="autoZero"/>
        <c:crossBetween val="between"/>
      </c:valAx>
    </c:plotArea>
    <c:plotVisOnly val="1"/>
    <c:dispBlanksAs val="gap"/>
    <c:showDLblsOverMax val="0"/>
  </c:chart>
  <c:spPr>
    <a:solidFill>
      <a:srgbClr val="FFC000"/>
    </a:solidFill>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FF50FC-6937-4448-B97C-72FC18950506}" type="datetimeFigureOut">
              <a:rPr lang="en-US" smtClean="0"/>
              <a:pPr/>
              <a:t>4/6/2015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169DB7-9099-4AB3-97DF-571FB362C6DE}" type="slidenum">
              <a:rPr lang="en-US" smtClean="0"/>
              <a:pPr/>
              <a:t>‹#›</a:t>
            </a:fld>
            <a:endParaRPr lang="en-US"/>
          </a:p>
        </p:txBody>
      </p:sp>
    </p:spTree>
    <p:extLst>
      <p:ext uri="{BB962C8B-B14F-4D97-AF65-F5344CB8AC3E}">
        <p14:creationId xmlns:p14="http://schemas.microsoft.com/office/powerpoint/2010/main" val="3691591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CBD3D1-89F0-4C40-84FA-6DC1BEB1BB23}" type="datetimeFigureOut">
              <a:rPr lang="en-US" smtClean="0"/>
              <a:pPr/>
              <a:t>4/6/2015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7BA5F1-11C9-4975-B94B-CF247A1D5401}" type="slidenum">
              <a:rPr lang="en-US" smtClean="0"/>
              <a:pPr/>
              <a:t>‹#›</a:t>
            </a:fld>
            <a:endParaRPr lang="en-US"/>
          </a:p>
        </p:txBody>
      </p:sp>
    </p:spTree>
    <p:extLst>
      <p:ext uri="{BB962C8B-B14F-4D97-AF65-F5344CB8AC3E}">
        <p14:creationId xmlns:p14="http://schemas.microsoft.com/office/powerpoint/2010/main" val="137338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N" smtClean="0">
              <a:latin typeface="Arial" charset="0"/>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itchFamily="34" charset="0"/>
              </a:defRPr>
            </a:lvl1pPr>
            <a:lvl2pPr marL="742950" indent="-285750">
              <a:defRPr sz="2200">
                <a:solidFill>
                  <a:schemeClr val="tx1"/>
                </a:solidFill>
                <a:latin typeface="Tahoma" pitchFamily="34" charset="0"/>
              </a:defRPr>
            </a:lvl2pPr>
            <a:lvl3pPr marL="1143000" indent="-228600">
              <a:defRPr sz="2200">
                <a:solidFill>
                  <a:schemeClr val="tx1"/>
                </a:solidFill>
                <a:latin typeface="Tahoma" pitchFamily="34" charset="0"/>
              </a:defRPr>
            </a:lvl3pPr>
            <a:lvl4pPr marL="1600200" indent="-228600">
              <a:defRPr sz="2200">
                <a:solidFill>
                  <a:schemeClr val="tx1"/>
                </a:solidFill>
                <a:latin typeface="Tahoma" pitchFamily="34" charset="0"/>
              </a:defRPr>
            </a:lvl4pPr>
            <a:lvl5pPr marL="2057400" indent="-228600">
              <a:defRPr sz="2200">
                <a:solidFill>
                  <a:schemeClr val="tx1"/>
                </a:solidFill>
                <a:latin typeface="Tahoma" pitchFamily="34" charset="0"/>
              </a:defRPr>
            </a:lvl5pPr>
            <a:lvl6pPr marL="2514600" indent="-228600" eaLnBrk="0" fontAlgn="base" hangingPunct="0">
              <a:spcBef>
                <a:spcPct val="0"/>
              </a:spcBef>
              <a:spcAft>
                <a:spcPct val="0"/>
              </a:spcAft>
              <a:defRPr sz="2200">
                <a:solidFill>
                  <a:schemeClr val="tx1"/>
                </a:solidFill>
                <a:latin typeface="Tahoma" pitchFamily="34" charset="0"/>
              </a:defRPr>
            </a:lvl6pPr>
            <a:lvl7pPr marL="2971800" indent="-228600" eaLnBrk="0" fontAlgn="base" hangingPunct="0">
              <a:spcBef>
                <a:spcPct val="0"/>
              </a:spcBef>
              <a:spcAft>
                <a:spcPct val="0"/>
              </a:spcAft>
              <a:defRPr sz="2200">
                <a:solidFill>
                  <a:schemeClr val="tx1"/>
                </a:solidFill>
                <a:latin typeface="Tahoma" pitchFamily="34" charset="0"/>
              </a:defRPr>
            </a:lvl7pPr>
            <a:lvl8pPr marL="3429000" indent="-228600" eaLnBrk="0" fontAlgn="base" hangingPunct="0">
              <a:spcBef>
                <a:spcPct val="0"/>
              </a:spcBef>
              <a:spcAft>
                <a:spcPct val="0"/>
              </a:spcAft>
              <a:defRPr sz="2200">
                <a:solidFill>
                  <a:schemeClr val="tx1"/>
                </a:solidFill>
                <a:latin typeface="Tahoma" pitchFamily="34" charset="0"/>
              </a:defRPr>
            </a:lvl8pPr>
            <a:lvl9pPr marL="3886200" indent="-228600" eaLnBrk="0" fontAlgn="base" hangingPunct="0">
              <a:spcBef>
                <a:spcPct val="0"/>
              </a:spcBef>
              <a:spcAft>
                <a:spcPct val="0"/>
              </a:spcAft>
              <a:defRPr sz="2200">
                <a:solidFill>
                  <a:schemeClr val="tx1"/>
                </a:solidFill>
                <a:latin typeface="Tahoma" pitchFamily="34" charset="0"/>
              </a:defRPr>
            </a:lvl9pPr>
          </a:lstStyle>
          <a:p>
            <a:fld id="{A63365FC-0CA9-43A4-8B8B-F41E3988B089}" type="slidenum">
              <a:rPr lang="en-US" sz="1200" smtClean="0">
                <a:latin typeface="Arial" charset="0"/>
              </a:rPr>
              <a:pPr/>
              <a:t>9</a:t>
            </a:fld>
            <a:endParaRPr lang="en-US" sz="120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17907"/>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dirty="0" smtClean="0"/>
              <a:t>Click to edit Master subtitle style</a:t>
            </a:r>
            <a:endParaRPr kumimoji="0"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4/6/2015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flipV="1">
            <a:off x="0" y="1600200"/>
            <a:ext cx="9144000" cy="61546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871728"/>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D8BD707-D9CF-40AE-B4C6-C98DA3205C09}" type="datetimeFigureOut">
              <a:rPr lang="en-US" smtClean="0"/>
              <a:pPr/>
              <a:t>4/6/2015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8BD707-D9CF-40AE-B4C6-C98DA3205C09}" type="datetimeFigureOut">
              <a:rPr lang="en-US" smtClean="0"/>
              <a:pPr/>
              <a:t>4/6/2015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447800"/>
            <a:ext cx="8077200" cy="1673352"/>
          </a:xfrm>
        </p:spPr>
        <p:txBody>
          <a:bodyPr>
            <a:normAutofit fontScale="90000"/>
          </a:bodyPr>
          <a:lstStyle/>
          <a:p>
            <a:r>
              <a:rPr lang="en-US" b="1" dirty="0" smtClean="0"/>
              <a:t>Hydro-Meteorological Network </a:t>
            </a:r>
            <a:r>
              <a:rPr b="1" dirty="0" smtClean="0"/>
              <a:t>of Central Water Commission</a:t>
            </a:r>
            <a:endParaRPr lang="en-US" b="1" dirty="0"/>
          </a:p>
        </p:txBody>
      </p:sp>
      <p:sp>
        <p:nvSpPr>
          <p:cNvPr id="3" name="Subtitle 2"/>
          <p:cNvSpPr>
            <a:spLocks noGrp="1"/>
          </p:cNvSpPr>
          <p:nvPr>
            <p:ph type="subTitle" idx="1"/>
          </p:nvPr>
        </p:nvSpPr>
        <p:spPr>
          <a:xfrm>
            <a:off x="2667000" y="5334000"/>
            <a:ext cx="6400800" cy="1143000"/>
          </a:xfrm>
        </p:spPr>
        <p:txBody>
          <a:bodyPr>
            <a:normAutofit/>
          </a:bodyPr>
          <a:lstStyle/>
          <a:p>
            <a:r>
              <a:rPr lang="en-US" sz="2800" b="1" dirty="0" smtClean="0"/>
              <a:t>N. K. </a:t>
            </a:r>
            <a:r>
              <a:rPr lang="en-US" sz="2800" b="1" dirty="0" err="1" smtClean="0"/>
              <a:t>Manglik</a:t>
            </a:r>
            <a:endParaRPr lang="en-US" sz="2800" b="1" dirty="0" smtClean="0"/>
          </a:p>
          <a:p>
            <a:r>
              <a:rPr lang="en-US" sz="2800" b="1" dirty="0" smtClean="0"/>
              <a:t>Director</a:t>
            </a:r>
            <a:endParaRPr lang="en-US"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5240" y="15240"/>
            <a:ext cx="9144000" cy="1432560"/>
          </a:xfrm>
        </p:spPr>
        <p:txBody>
          <a:bodyPr rtlCol="0">
            <a:noAutofit/>
          </a:bodyPr>
          <a:lstStyle/>
          <a:p>
            <a:pPr marL="118872" fontAlgn="auto">
              <a:spcAft>
                <a:spcPts val="0"/>
              </a:spcAft>
              <a:buClr>
                <a:srgbClr val="F0AD00"/>
              </a:buClr>
              <a:buSzPct val="80000"/>
              <a:defRPr/>
            </a:pPr>
            <a:r>
              <a:rPr lang="en-US" sz="3600" dirty="0"/>
              <a:t>CLASSIFICATION OF HYDROLOGICAL OBSERVATION STATIONS </a:t>
            </a:r>
            <a:endParaRPr lang="en-IN" sz="3600" dirty="0"/>
          </a:p>
        </p:txBody>
      </p:sp>
      <p:sp>
        <p:nvSpPr>
          <p:cNvPr id="11267" name="Content Placeholder 2"/>
          <p:cNvSpPr>
            <a:spLocks noGrp="1"/>
          </p:cNvSpPr>
          <p:nvPr>
            <p:ph idx="1"/>
          </p:nvPr>
        </p:nvSpPr>
        <p:spPr>
          <a:xfrm>
            <a:off x="152400" y="1447800"/>
            <a:ext cx="8991600" cy="5257800"/>
          </a:xfrm>
        </p:spPr>
        <p:txBody>
          <a:bodyPr>
            <a:normAutofit/>
          </a:bodyPr>
          <a:lstStyle/>
          <a:p>
            <a:pPr>
              <a:lnSpc>
                <a:spcPct val="80000"/>
              </a:lnSpc>
            </a:pPr>
            <a:r>
              <a:rPr lang="en-US" sz="2400" b="1" dirty="0" smtClean="0">
                <a:solidFill>
                  <a:srgbClr val="0000FF"/>
                </a:solidFill>
                <a:cs typeface="Tahoma" pitchFamily="34" charset="0"/>
              </a:rPr>
              <a:t>Primary stations </a:t>
            </a:r>
          </a:p>
          <a:p>
            <a:pPr lvl="1">
              <a:lnSpc>
                <a:spcPct val="80000"/>
              </a:lnSpc>
            </a:pPr>
            <a:r>
              <a:rPr lang="en-US" sz="2400" b="1" dirty="0" smtClean="0">
                <a:solidFill>
                  <a:srgbClr val="0033CC"/>
                </a:solidFill>
                <a:cs typeface="Tahoma" pitchFamily="34" charset="0"/>
              </a:rPr>
              <a:t>Key gauging stations, Principal stations </a:t>
            </a:r>
          </a:p>
          <a:p>
            <a:pPr lvl="1">
              <a:lnSpc>
                <a:spcPct val="80000"/>
              </a:lnSpc>
            </a:pPr>
            <a:r>
              <a:rPr lang="en-US" sz="2400" b="1" dirty="0" smtClean="0">
                <a:solidFill>
                  <a:srgbClr val="0033CC"/>
                </a:solidFill>
                <a:cs typeface="Tahoma" pitchFamily="34" charset="0"/>
              </a:rPr>
              <a:t>Maintained on long term basis to generate representative flow series</a:t>
            </a:r>
            <a:r>
              <a:rPr lang="en-US" sz="2400" b="1" dirty="0" smtClean="0">
                <a:cs typeface="Tahoma" pitchFamily="34" charset="0"/>
              </a:rPr>
              <a:t> </a:t>
            </a:r>
          </a:p>
          <a:p>
            <a:pPr>
              <a:lnSpc>
                <a:spcPct val="80000"/>
              </a:lnSpc>
            </a:pPr>
            <a:r>
              <a:rPr lang="en-US" sz="2400" b="1" dirty="0" smtClean="0">
                <a:solidFill>
                  <a:srgbClr val="0000FF"/>
                </a:solidFill>
                <a:cs typeface="Tahoma" pitchFamily="34" charset="0"/>
              </a:rPr>
              <a:t>Secondary stations </a:t>
            </a:r>
          </a:p>
          <a:p>
            <a:pPr lvl="1">
              <a:lnSpc>
                <a:spcPct val="80000"/>
              </a:lnSpc>
            </a:pPr>
            <a:r>
              <a:rPr lang="en-US" sz="2400" b="1" dirty="0" smtClean="0">
                <a:cs typeface="Tahoma" pitchFamily="34" charset="0"/>
              </a:rPr>
              <a:t>Short duration stations</a:t>
            </a:r>
          </a:p>
          <a:p>
            <a:pPr lvl="1">
              <a:lnSpc>
                <a:spcPct val="80000"/>
              </a:lnSpc>
            </a:pPr>
            <a:r>
              <a:rPr lang="en-US" sz="2400" b="1" dirty="0" smtClean="0">
                <a:cs typeface="Tahoma" pitchFamily="34" charset="0"/>
              </a:rPr>
              <a:t>Period enough to establish the flow characteristics of the river or stream .</a:t>
            </a:r>
          </a:p>
          <a:p>
            <a:pPr>
              <a:lnSpc>
                <a:spcPct val="80000"/>
              </a:lnSpc>
            </a:pPr>
            <a:r>
              <a:rPr lang="en-US" sz="2400" b="1" dirty="0" smtClean="0">
                <a:solidFill>
                  <a:srgbClr val="0000FF"/>
                </a:solidFill>
                <a:cs typeface="Tahoma" pitchFamily="34" charset="0"/>
              </a:rPr>
              <a:t>Special purpose stations	</a:t>
            </a:r>
          </a:p>
          <a:p>
            <a:pPr lvl="1">
              <a:lnSpc>
                <a:spcPct val="80000"/>
              </a:lnSpc>
            </a:pPr>
            <a:r>
              <a:rPr lang="en-US" sz="2400" b="1" dirty="0" smtClean="0">
                <a:solidFill>
                  <a:srgbClr val="0033CC"/>
                </a:solidFill>
                <a:cs typeface="Tahoma" pitchFamily="34" charset="0"/>
              </a:rPr>
              <a:t>Specific purpose stations or project stations or temporary stations</a:t>
            </a:r>
          </a:p>
          <a:p>
            <a:pPr lvl="1">
              <a:lnSpc>
                <a:spcPct val="80000"/>
              </a:lnSpc>
            </a:pPr>
            <a:r>
              <a:rPr lang="en-US" sz="2400" b="1" dirty="0" smtClean="0">
                <a:solidFill>
                  <a:srgbClr val="0033CC"/>
                </a:solidFill>
                <a:cs typeface="Tahoma" pitchFamily="34" charset="0"/>
              </a:rPr>
              <a:t>Discontinued when the purpose is served.</a:t>
            </a:r>
          </a:p>
          <a:p>
            <a:pPr lvl="1">
              <a:lnSpc>
                <a:spcPct val="80000"/>
              </a:lnSpc>
            </a:pPr>
            <a:r>
              <a:rPr lang="en-US" sz="2400" b="1" dirty="0" smtClean="0">
                <a:solidFill>
                  <a:srgbClr val="0033CC"/>
                </a:solidFill>
                <a:cs typeface="Tahoma" pitchFamily="34" charset="0"/>
              </a:rPr>
              <a:t>Fulfillment of legal agreement between co-basin states. </a:t>
            </a:r>
          </a:p>
          <a:p>
            <a:pPr>
              <a:lnSpc>
                <a:spcPct val="80000"/>
              </a:lnSpc>
            </a:pPr>
            <a:r>
              <a:rPr lang="en-US" sz="2400" b="1" dirty="0" smtClean="0">
                <a:cs typeface="Tahoma" pitchFamily="34" charset="0"/>
              </a:rPr>
              <a:t>The primary as well as the secondary stations also many a times serve as special purpose stations. </a:t>
            </a:r>
          </a:p>
          <a:p>
            <a:endParaRPr lang="en-IN" sz="2400" dirty="0" smtClean="0"/>
          </a:p>
        </p:txBody>
      </p:sp>
    </p:spTree>
    <p:extLst>
      <p:ext uri="{BB962C8B-B14F-4D97-AF65-F5344CB8AC3E}">
        <p14:creationId xmlns:p14="http://schemas.microsoft.com/office/powerpoint/2010/main" val="4176353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HO-Network\HO_Network_maps_23Mar15\HO_Existing.jpg"/>
          <p:cNvPicPr/>
          <p:nvPr/>
        </p:nvPicPr>
        <p:blipFill rotWithShape="1">
          <a:blip r:embed="rId2" cstate="print">
            <a:extLst>
              <a:ext uri="{28A0092B-C50C-407E-A947-70E740481C1C}">
                <a14:useLocalDpi xmlns:a14="http://schemas.microsoft.com/office/drawing/2010/main" val="0"/>
              </a:ext>
            </a:extLst>
          </a:blip>
          <a:srcRect t="4666"/>
          <a:stretch/>
        </p:blipFill>
        <p:spPr bwMode="auto">
          <a:xfrm>
            <a:off x="1295400" y="21771"/>
            <a:ext cx="6324600" cy="6858000"/>
          </a:xfrm>
          <a:prstGeom prst="rect">
            <a:avLst/>
          </a:prstGeom>
          <a:noFill/>
          <a:ln>
            <a:noFill/>
          </a:ln>
        </p:spPr>
      </p:pic>
      <p:sp>
        <p:nvSpPr>
          <p:cNvPr id="3" name="Rectangle 2"/>
          <p:cNvSpPr/>
          <p:nvPr/>
        </p:nvSpPr>
        <p:spPr>
          <a:xfrm>
            <a:off x="1434192" y="152399"/>
            <a:ext cx="5981701" cy="461665"/>
          </a:xfrm>
          <a:prstGeom prst="rect">
            <a:avLst/>
          </a:prstGeom>
        </p:spPr>
        <p:txBody>
          <a:bodyPr wrap="square">
            <a:spAutoFit/>
          </a:bodyPr>
          <a:lstStyle/>
          <a:p>
            <a:r>
              <a:rPr lang="en-US" sz="2400" b="1" dirty="0" smtClean="0"/>
              <a:t> </a:t>
            </a:r>
            <a:r>
              <a:rPr lang="en-US" sz="2400" b="1" dirty="0" smtClean="0">
                <a:solidFill>
                  <a:srgbClr val="FF0000"/>
                </a:solidFill>
              </a:rPr>
              <a:t>Hydro-Meteorological Station of CWC (878)</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0"/>
          <a:ext cx="9144000" cy="68579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 y="609600"/>
          <a:ext cx="9143998" cy="6019800"/>
        </p:xfrm>
        <a:graphic>
          <a:graphicData uri="http://schemas.openxmlformats.org/drawingml/2006/table">
            <a:tbl>
              <a:tblPr/>
              <a:tblGrid>
                <a:gridCol w="3565467"/>
                <a:gridCol w="590148"/>
                <a:gridCol w="590148"/>
                <a:gridCol w="590148"/>
                <a:gridCol w="516379"/>
                <a:gridCol w="590148"/>
                <a:gridCol w="590148"/>
                <a:gridCol w="516379"/>
                <a:gridCol w="442609"/>
                <a:gridCol w="576212"/>
                <a:gridCol w="576212"/>
              </a:tblGrid>
              <a:tr h="446484">
                <a:tc rowSpan="2">
                  <a:txBody>
                    <a:bodyPr/>
                    <a:lstStyle/>
                    <a:p>
                      <a:pPr marL="0" marR="0">
                        <a:lnSpc>
                          <a:spcPct val="115000"/>
                        </a:lnSpc>
                        <a:spcBef>
                          <a:spcPts val="0"/>
                        </a:spcBef>
                        <a:spcAft>
                          <a:spcPts val="1000"/>
                        </a:spcAft>
                      </a:pPr>
                      <a:r>
                        <a:rPr lang="en-US" sz="2000" b="1" dirty="0">
                          <a:latin typeface="Calibri"/>
                          <a:ea typeface="Calibri"/>
                          <a:cs typeface="Times New Roman"/>
                        </a:rPr>
                        <a:t>Sensors</a:t>
                      </a:r>
                      <a:r>
                        <a:rPr lang="en-US" sz="2000" dirty="0">
                          <a:latin typeface="Calibri"/>
                          <a:ea typeface="Calibri"/>
                          <a:cs typeface="Times New Roman"/>
                        </a:rPr>
                        <a:t> </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gridSpan="10">
                  <a:txBody>
                    <a:bodyPr/>
                    <a:lstStyle/>
                    <a:p>
                      <a:pPr marL="0" marR="0" algn="ctr">
                        <a:lnSpc>
                          <a:spcPct val="115000"/>
                        </a:lnSpc>
                        <a:spcBef>
                          <a:spcPts val="0"/>
                        </a:spcBef>
                        <a:spcAft>
                          <a:spcPts val="1000"/>
                        </a:spcAft>
                      </a:pPr>
                      <a:r>
                        <a:rPr lang="en-US" sz="2000" b="1">
                          <a:latin typeface="Calibri"/>
                          <a:ea typeface="Calibri"/>
                          <a:cs typeface="Times New Roman"/>
                        </a:rPr>
                        <a:t>No of sites</a:t>
                      </a:r>
                      <a:endParaRPr lang="en-US" sz="2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25613">
                <a:tc vMerge="1">
                  <a:txBody>
                    <a:bodyPr/>
                    <a:lstStyle/>
                    <a:p>
                      <a:endParaRPr lang="en-US"/>
                    </a:p>
                  </a:txBody>
                  <a:tcPr/>
                </a:tc>
                <a:tc>
                  <a:txBody>
                    <a:bodyPr/>
                    <a:lstStyle/>
                    <a:p>
                      <a:pPr marL="71755" marR="71755">
                        <a:lnSpc>
                          <a:spcPct val="115000"/>
                        </a:lnSpc>
                        <a:spcBef>
                          <a:spcPts val="0"/>
                        </a:spcBef>
                        <a:spcAft>
                          <a:spcPts val="1000"/>
                        </a:spcAft>
                      </a:pPr>
                      <a:r>
                        <a:rPr lang="en-US" sz="2000" b="1">
                          <a:latin typeface="Calibri"/>
                          <a:ea typeface="Calibri"/>
                          <a:cs typeface="Times New Roman"/>
                        </a:rPr>
                        <a:t>MCO</a:t>
                      </a:r>
                      <a:endParaRPr lang="en-US" sz="200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marL="71755" marR="71755">
                        <a:lnSpc>
                          <a:spcPct val="115000"/>
                        </a:lnSpc>
                        <a:spcBef>
                          <a:spcPts val="0"/>
                        </a:spcBef>
                        <a:spcAft>
                          <a:spcPts val="1000"/>
                        </a:spcAft>
                      </a:pPr>
                      <a:r>
                        <a:rPr lang="en-US" sz="2000" b="1" dirty="0">
                          <a:latin typeface="Calibri"/>
                          <a:ea typeface="Calibri"/>
                          <a:cs typeface="Times New Roman"/>
                        </a:rPr>
                        <a:t>NTBO</a:t>
                      </a:r>
                      <a:endParaRPr lang="en-US" sz="2000" dirty="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marL="71755" marR="71755">
                        <a:lnSpc>
                          <a:spcPct val="115000"/>
                        </a:lnSpc>
                        <a:spcBef>
                          <a:spcPts val="0"/>
                        </a:spcBef>
                        <a:spcAft>
                          <a:spcPts val="1000"/>
                        </a:spcAft>
                      </a:pPr>
                      <a:r>
                        <a:rPr lang="en-US" sz="2000" b="1">
                          <a:latin typeface="Calibri"/>
                          <a:ea typeface="Calibri"/>
                          <a:cs typeface="Times New Roman"/>
                        </a:rPr>
                        <a:t>UGBO</a:t>
                      </a:r>
                      <a:endParaRPr lang="en-US" sz="200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marL="71755" marR="71755">
                        <a:lnSpc>
                          <a:spcPct val="115000"/>
                        </a:lnSpc>
                        <a:spcBef>
                          <a:spcPts val="0"/>
                        </a:spcBef>
                        <a:spcAft>
                          <a:spcPts val="1000"/>
                        </a:spcAft>
                      </a:pPr>
                      <a:r>
                        <a:rPr lang="en-US" sz="2000" b="1">
                          <a:latin typeface="Calibri"/>
                          <a:ea typeface="Calibri"/>
                          <a:cs typeface="Times New Roman"/>
                        </a:rPr>
                        <a:t>LGBO</a:t>
                      </a:r>
                      <a:endParaRPr lang="en-US" sz="200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marL="71755" marR="71755">
                        <a:lnSpc>
                          <a:spcPct val="115000"/>
                        </a:lnSpc>
                        <a:spcBef>
                          <a:spcPts val="0"/>
                        </a:spcBef>
                        <a:spcAft>
                          <a:spcPts val="1000"/>
                        </a:spcAft>
                      </a:pPr>
                      <a:r>
                        <a:rPr lang="en-US" sz="2000" b="1">
                          <a:latin typeface="Calibri"/>
                          <a:ea typeface="Calibri"/>
                          <a:cs typeface="Times New Roman"/>
                        </a:rPr>
                        <a:t>IBO</a:t>
                      </a:r>
                      <a:endParaRPr lang="en-US" sz="200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marL="71755" marR="71755">
                        <a:lnSpc>
                          <a:spcPct val="115000"/>
                        </a:lnSpc>
                        <a:spcBef>
                          <a:spcPts val="0"/>
                        </a:spcBef>
                        <a:spcAft>
                          <a:spcPts val="1000"/>
                        </a:spcAft>
                      </a:pPr>
                      <a:r>
                        <a:rPr lang="en-US" sz="2000" b="1">
                          <a:latin typeface="Calibri"/>
                          <a:ea typeface="Calibri"/>
                          <a:cs typeface="Times New Roman"/>
                        </a:rPr>
                        <a:t>KGBO</a:t>
                      </a:r>
                      <a:r>
                        <a:rPr lang="en-US" sz="2000">
                          <a:latin typeface="Calibri"/>
                          <a:ea typeface="Calibri"/>
                          <a:cs typeface="Times New Roman"/>
                        </a:rPr>
                        <a:t> </a:t>
                      </a:r>
                    </a:p>
                  </a:txBody>
                  <a:tcPr marL="17052" marR="17052" marT="9663"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marL="71755" marR="71755">
                        <a:lnSpc>
                          <a:spcPct val="115000"/>
                        </a:lnSpc>
                        <a:spcBef>
                          <a:spcPts val="0"/>
                        </a:spcBef>
                        <a:spcAft>
                          <a:spcPts val="1000"/>
                        </a:spcAft>
                      </a:pPr>
                      <a:r>
                        <a:rPr lang="en-US" sz="2000" b="1">
                          <a:latin typeface="Calibri"/>
                          <a:ea typeface="Calibri"/>
                          <a:cs typeface="Times New Roman"/>
                        </a:rPr>
                        <a:t>BBBO</a:t>
                      </a:r>
                      <a:r>
                        <a:rPr lang="en-US" sz="2000">
                          <a:latin typeface="Calibri"/>
                          <a:ea typeface="Calibri"/>
                          <a:cs typeface="Times New Roman"/>
                        </a:rPr>
                        <a:t> </a:t>
                      </a:r>
                    </a:p>
                  </a:txBody>
                  <a:tcPr marL="17052" marR="17052" marT="9663"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marL="71755" marR="71755">
                        <a:lnSpc>
                          <a:spcPct val="115000"/>
                        </a:lnSpc>
                        <a:spcBef>
                          <a:spcPts val="0"/>
                        </a:spcBef>
                        <a:spcAft>
                          <a:spcPts val="1000"/>
                        </a:spcAft>
                      </a:pPr>
                      <a:r>
                        <a:rPr lang="en-US" sz="2000" b="1">
                          <a:latin typeface="Calibri"/>
                          <a:ea typeface="Calibri"/>
                          <a:cs typeface="Times New Roman"/>
                        </a:rPr>
                        <a:t>MERO</a:t>
                      </a:r>
                      <a:r>
                        <a:rPr lang="en-US" sz="2000">
                          <a:latin typeface="Calibri"/>
                          <a:ea typeface="Calibri"/>
                          <a:cs typeface="Times New Roman"/>
                        </a:rPr>
                        <a:t> </a:t>
                      </a:r>
                    </a:p>
                  </a:txBody>
                  <a:tcPr marL="17052" marR="17052" marT="9663"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marL="71755" marR="71755">
                        <a:lnSpc>
                          <a:spcPct val="115000"/>
                        </a:lnSpc>
                        <a:spcBef>
                          <a:spcPts val="0"/>
                        </a:spcBef>
                        <a:spcAft>
                          <a:spcPts val="1000"/>
                        </a:spcAft>
                      </a:pPr>
                      <a:r>
                        <a:rPr lang="en-US" sz="2000" b="1">
                          <a:latin typeface="Calibri"/>
                          <a:ea typeface="Calibri"/>
                          <a:cs typeface="Times New Roman"/>
                        </a:rPr>
                        <a:t>YBO</a:t>
                      </a:r>
                      <a:r>
                        <a:rPr lang="en-US" sz="2000">
                          <a:latin typeface="Calibri"/>
                          <a:ea typeface="Calibri"/>
                          <a:cs typeface="Times New Roman"/>
                        </a:rPr>
                        <a:t> </a:t>
                      </a:r>
                    </a:p>
                  </a:txBody>
                  <a:tcPr marL="17052" marR="17052" marT="9663"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marL="71755" marR="71755">
                        <a:lnSpc>
                          <a:spcPct val="115000"/>
                        </a:lnSpc>
                        <a:spcBef>
                          <a:spcPts val="0"/>
                        </a:spcBef>
                        <a:spcAft>
                          <a:spcPts val="1000"/>
                        </a:spcAft>
                      </a:pPr>
                      <a:r>
                        <a:rPr lang="en-US" sz="2000" b="1">
                          <a:latin typeface="Calibri"/>
                          <a:ea typeface="Calibri"/>
                          <a:cs typeface="Times New Roman"/>
                        </a:rPr>
                        <a:t>TOTAL</a:t>
                      </a:r>
                      <a:r>
                        <a:rPr lang="en-US" sz="2000">
                          <a:latin typeface="Calibri"/>
                          <a:ea typeface="Calibri"/>
                          <a:cs typeface="Times New Roman"/>
                        </a:rPr>
                        <a:t> </a:t>
                      </a:r>
                    </a:p>
                  </a:txBody>
                  <a:tcPr marL="17052" marR="17052" marT="9663"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r>
              <a:tr h="461762">
                <a:tc>
                  <a:txBody>
                    <a:bodyPr/>
                    <a:lstStyle/>
                    <a:p>
                      <a:pPr marL="0" marR="0">
                        <a:lnSpc>
                          <a:spcPct val="115000"/>
                        </a:lnSpc>
                        <a:spcBef>
                          <a:spcPts val="0"/>
                        </a:spcBef>
                        <a:spcAft>
                          <a:spcPts val="1000"/>
                        </a:spcAft>
                      </a:pPr>
                      <a:r>
                        <a:rPr lang="en-US" sz="2000">
                          <a:latin typeface="Calibri"/>
                          <a:ea typeface="Calibri"/>
                          <a:cs typeface="Times New Roman"/>
                        </a:rPr>
                        <a:t>A-type- Rainfall </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A276"/>
                    </a:solidFill>
                  </a:tcPr>
                </a:tc>
                <a:tc>
                  <a:txBody>
                    <a:bodyPr/>
                    <a:lstStyle/>
                    <a:p>
                      <a:pPr marL="0" marR="0">
                        <a:lnSpc>
                          <a:spcPct val="115000"/>
                        </a:lnSpc>
                        <a:spcBef>
                          <a:spcPts val="0"/>
                        </a:spcBef>
                        <a:spcAft>
                          <a:spcPts val="1000"/>
                        </a:spcAft>
                      </a:pPr>
                      <a:r>
                        <a:rPr lang="en-US" sz="2000">
                          <a:latin typeface="Calibri"/>
                          <a:ea typeface="Calibri"/>
                          <a:cs typeface="Times New Roman"/>
                        </a:rPr>
                        <a:t>3</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2000">
                          <a:latin typeface="Calibri"/>
                          <a:ea typeface="Calibri"/>
                          <a:cs typeface="Times New Roman"/>
                        </a:rPr>
                        <a:t>16</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2000">
                          <a:latin typeface="Calibri"/>
                          <a:ea typeface="Calibri"/>
                          <a:cs typeface="Times New Roman"/>
                        </a:rPr>
                        <a:t>7</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2000">
                          <a:latin typeface="Calibri"/>
                          <a:ea typeface="Calibri"/>
                          <a:cs typeface="Times New Roman"/>
                        </a:rPr>
                        <a:t>4</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endParaRPr lang="en-US" sz="2000">
                        <a:latin typeface="Calibri"/>
                        <a:ea typeface="Calibri"/>
                        <a:cs typeface="Times New Roman"/>
                      </a:endParaRP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2000">
                          <a:latin typeface="Calibri"/>
                          <a:ea typeface="Calibri"/>
                          <a:cs typeface="Times New Roman"/>
                        </a:rPr>
                        <a:t>18 </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2000">
                          <a:latin typeface="Calibri"/>
                          <a:ea typeface="Calibri"/>
                          <a:cs typeface="Times New Roman"/>
                        </a:rPr>
                        <a:t>13</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2000">
                          <a:latin typeface="Calibri"/>
                          <a:ea typeface="Calibri"/>
                          <a:cs typeface="Times New Roman"/>
                        </a:rPr>
                        <a:t>9</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2000">
                          <a:latin typeface="Calibri"/>
                          <a:ea typeface="Calibri"/>
                          <a:cs typeface="Times New Roman"/>
                        </a:rPr>
                        <a:t>9</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2000">
                          <a:latin typeface="Calibri"/>
                          <a:ea typeface="Calibri"/>
                          <a:cs typeface="Times New Roman"/>
                        </a:rPr>
                        <a:t>30 </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908247">
                <a:tc>
                  <a:txBody>
                    <a:bodyPr/>
                    <a:lstStyle/>
                    <a:p>
                      <a:pPr marL="0" marR="0">
                        <a:lnSpc>
                          <a:spcPct val="115000"/>
                        </a:lnSpc>
                        <a:spcBef>
                          <a:spcPts val="0"/>
                        </a:spcBef>
                        <a:spcAft>
                          <a:spcPts val="1000"/>
                        </a:spcAft>
                      </a:pPr>
                      <a:r>
                        <a:rPr lang="en-US" sz="2000">
                          <a:latin typeface="Calibri"/>
                          <a:ea typeface="Calibri"/>
                          <a:cs typeface="Times New Roman"/>
                        </a:rPr>
                        <a:t>B-type -Rainfall &amp; River Water Level </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A276"/>
                    </a:solidFill>
                  </a:tcPr>
                </a:tc>
                <a:tc>
                  <a:txBody>
                    <a:bodyPr/>
                    <a:lstStyle/>
                    <a:p>
                      <a:pPr marL="0" marR="0">
                        <a:lnSpc>
                          <a:spcPct val="115000"/>
                        </a:lnSpc>
                        <a:spcBef>
                          <a:spcPts val="0"/>
                        </a:spcBef>
                        <a:spcAft>
                          <a:spcPts val="1000"/>
                        </a:spcAft>
                      </a:pPr>
                      <a:r>
                        <a:rPr lang="en-US" sz="2000">
                          <a:latin typeface="Calibri"/>
                          <a:ea typeface="Calibri"/>
                          <a:cs typeface="Times New Roman"/>
                        </a:rPr>
                        <a:t>1</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2000">
                          <a:latin typeface="Calibri"/>
                          <a:ea typeface="Calibri"/>
                          <a:cs typeface="Times New Roman"/>
                        </a:rPr>
                        <a:t>40</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2000">
                          <a:latin typeface="Calibri"/>
                          <a:ea typeface="Calibri"/>
                          <a:cs typeface="Times New Roman"/>
                        </a:rPr>
                        <a:t>38</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2000">
                          <a:latin typeface="Calibri"/>
                          <a:ea typeface="Calibri"/>
                          <a:cs typeface="Times New Roman"/>
                        </a:rPr>
                        <a:t>24</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2000">
                          <a:latin typeface="Calibri"/>
                          <a:ea typeface="Calibri"/>
                          <a:cs typeface="Times New Roman"/>
                        </a:rPr>
                        <a:t>4</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2000">
                          <a:latin typeface="Calibri"/>
                          <a:ea typeface="Calibri"/>
                          <a:cs typeface="Times New Roman"/>
                        </a:rPr>
                        <a:t>86 </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2000">
                          <a:latin typeface="Calibri"/>
                          <a:ea typeface="Calibri"/>
                          <a:cs typeface="Times New Roman"/>
                        </a:rPr>
                        <a:t>20</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2000">
                          <a:latin typeface="Calibri"/>
                          <a:ea typeface="Calibri"/>
                          <a:cs typeface="Times New Roman"/>
                        </a:rPr>
                        <a:t>59</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2000">
                          <a:latin typeface="Calibri"/>
                          <a:ea typeface="Calibri"/>
                          <a:cs typeface="Times New Roman"/>
                        </a:rPr>
                        <a:t>45 </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2000">
                          <a:latin typeface="Calibri"/>
                          <a:ea typeface="Calibri"/>
                          <a:cs typeface="Times New Roman"/>
                        </a:rPr>
                        <a:t>127 </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908247">
                <a:tc>
                  <a:txBody>
                    <a:bodyPr/>
                    <a:lstStyle/>
                    <a:p>
                      <a:pPr marL="0" marR="0">
                        <a:lnSpc>
                          <a:spcPct val="115000"/>
                        </a:lnSpc>
                        <a:spcBef>
                          <a:spcPts val="0"/>
                        </a:spcBef>
                        <a:spcAft>
                          <a:spcPts val="1000"/>
                        </a:spcAft>
                      </a:pPr>
                      <a:r>
                        <a:rPr lang="en-US" sz="2000">
                          <a:latin typeface="Calibri"/>
                          <a:ea typeface="Calibri"/>
                          <a:cs typeface="Times New Roman"/>
                        </a:rPr>
                        <a:t>C-Type -Rainfall &amp; Reservoir Water Level </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A276"/>
                    </a:solidFill>
                  </a:tcPr>
                </a:tc>
                <a:tc>
                  <a:txBody>
                    <a:bodyPr/>
                    <a:lstStyle/>
                    <a:p>
                      <a:pPr marL="0" marR="0">
                        <a:lnSpc>
                          <a:spcPct val="115000"/>
                        </a:lnSpc>
                        <a:spcBef>
                          <a:spcPts val="0"/>
                        </a:spcBef>
                        <a:spcAft>
                          <a:spcPts val="1000"/>
                        </a:spcAft>
                      </a:pPr>
                      <a:endParaRPr lang="en-US" sz="2000">
                        <a:latin typeface="Calibri"/>
                        <a:ea typeface="Calibri"/>
                        <a:cs typeface="Times New Roman"/>
                      </a:endParaRP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2000" dirty="0">
                          <a:latin typeface="Calibri"/>
                          <a:ea typeface="Calibri"/>
                          <a:cs typeface="Times New Roman"/>
                        </a:rPr>
                        <a:t>17</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endParaRPr lang="en-US" sz="2000">
                        <a:latin typeface="Calibri"/>
                        <a:ea typeface="Calibri"/>
                        <a:cs typeface="Times New Roman"/>
                      </a:endParaRP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2000">
                          <a:latin typeface="Calibri"/>
                          <a:ea typeface="Calibri"/>
                          <a:cs typeface="Times New Roman"/>
                        </a:rPr>
                        <a:t>8</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endParaRPr lang="en-US" sz="2000">
                        <a:latin typeface="Calibri"/>
                        <a:ea typeface="Calibri"/>
                        <a:cs typeface="Times New Roman"/>
                      </a:endParaRP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2000">
                          <a:latin typeface="Calibri"/>
                          <a:ea typeface="Calibri"/>
                          <a:cs typeface="Times New Roman"/>
                        </a:rPr>
                        <a:t>- </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2000">
                          <a:latin typeface="Calibri"/>
                          <a:ea typeface="Calibri"/>
                          <a:cs typeface="Times New Roman"/>
                        </a:rPr>
                        <a:t>- </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2000">
                          <a:latin typeface="Calibri"/>
                          <a:ea typeface="Calibri"/>
                          <a:cs typeface="Times New Roman"/>
                        </a:rPr>
                        <a:t>2</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2000">
                          <a:latin typeface="Calibri"/>
                          <a:ea typeface="Calibri"/>
                          <a:cs typeface="Times New Roman"/>
                        </a:rPr>
                        <a:t>- </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2000">
                          <a:latin typeface="Calibri"/>
                          <a:ea typeface="Calibri"/>
                          <a:cs typeface="Times New Roman"/>
                        </a:rPr>
                        <a:t>6 </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456278">
                <a:tc>
                  <a:txBody>
                    <a:bodyPr/>
                    <a:lstStyle/>
                    <a:p>
                      <a:pPr marL="0" marR="0">
                        <a:lnSpc>
                          <a:spcPct val="115000"/>
                        </a:lnSpc>
                        <a:spcBef>
                          <a:spcPts val="0"/>
                        </a:spcBef>
                        <a:spcAft>
                          <a:spcPts val="1000"/>
                        </a:spcAft>
                      </a:pPr>
                      <a:r>
                        <a:rPr lang="en-US" sz="2000">
                          <a:latin typeface="Calibri"/>
                          <a:ea typeface="Calibri"/>
                          <a:cs typeface="Times New Roman"/>
                        </a:rPr>
                        <a:t>D-type -Rainfall, Water Level, Temperature, Humidity, Evaporation, Wind Speed, Wind Direction, Solar Radiation </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A276"/>
                    </a:solidFill>
                  </a:tcPr>
                </a:tc>
                <a:tc>
                  <a:txBody>
                    <a:bodyPr/>
                    <a:lstStyle/>
                    <a:p>
                      <a:pPr marL="0" marR="0">
                        <a:lnSpc>
                          <a:spcPct val="115000"/>
                        </a:lnSpc>
                        <a:spcBef>
                          <a:spcPts val="0"/>
                        </a:spcBef>
                        <a:spcAft>
                          <a:spcPts val="1000"/>
                        </a:spcAft>
                      </a:pPr>
                      <a:endParaRPr lang="en-US" sz="2000">
                        <a:latin typeface="Calibri"/>
                        <a:ea typeface="Calibri"/>
                        <a:cs typeface="Times New Roman"/>
                      </a:endParaRP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2000">
                          <a:latin typeface="Calibri"/>
                          <a:ea typeface="Calibri"/>
                          <a:cs typeface="Times New Roman"/>
                        </a:rPr>
                        <a:t>3</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endParaRPr lang="en-US" sz="2000">
                        <a:latin typeface="Calibri"/>
                        <a:ea typeface="Calibri"/>
                        <a:cs typeface="Times New Roman"/>
                      </a:endParaRP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2000">
                          <a:latin typeface="Calibri"/>
                          <a:ea typeface="Calibri"/>
                          <a:cs typeface="Times New Roman"/>
                        </a:rPr>
                        <a:t>2</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endParaRPr lang="en-US" sz="2000">
                        <a:latin typeface="Calibri"/>
                        <a:ea typeface="Calibri"/>
                        <a:cs typeface="Times New Roman"/>
                      </a:endParaRP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2000">
                          <a:latin typeface="Calibri"/>
                          <a:ea typeface="Calibri"/>
                          <a:cs typeface="Times New Roman"/>
                        </a:rPr>
                        <a:t>- </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2000">
                          <a:latin typeface="Calibri"/>
                          <a:ea typeface="Calibri"/>
                          <a:cs typeface="Times New Roman"/>
                        </a:rPr>
                        <a:t>2 </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2000">
                          <a:latin typeface="Calibri"/>
                          <a:ea typeface="Calibri"/>
                          <a:cs typeface="Times New Roman"/>
                        </a:rPr>
                        <a:t>9</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2000">
                          <a:latin typeface="Calibri"/>
                          <a:ea typeface="Calibri"/>
                          <a:cs typeface="Times New Roman"/>
                        </a:rPr>
                        <a:t>6</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2000">
                          <a:latin typeface="Calibri"/>
                          <a:ea typeface="Calibri"/>
                          <a:cs typeface="Times New Roman"/>
                        </a:rPr>
                        <a:t>5 </a:t>
                      </a: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13169">
                <a:tc>
                  <a:txBody>
                    <a:bodyPr/>
                    <a:lstStyle/>
                    <a:p>
                      <a:pPr marL="0" marR="0">
                        <a:lnSpc>
                          <a:spcPct val="115000"/>
                        </a:lnSpc>
                        <a:spcBef>
                          <a:spcPts val="0"/>
                        </a:spcBef>
                        <a:spcAft>
                          <a:spcPts val="1000"/>
                        </a:spcAft>
                      </a:pPr>
                      <a:r>
                        <a:rPr lang="en-US" sz="2000" b="1">
                          <a:latin typeface="Calibri"/>
                          <a:ea typeface="Calibri"/>
                          <a:cs typeface="Times New Roman"/>
                        </a:rPr>
                        <a:t>TOTAL</a:t>
                      </a:r>
                      <a:endParaRPr lang="en-US" sz="2000">
                        <a:latin typeface="Calibri"/>
                        <a:ea typeface="Calibri"/>
                        <a:cs typeface="Times New Roman"/>
                      </a:endParaRP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marL="0" marR="0">
                        <a:lnSpc>
                          <a:spcPct val="115000"/>
                        </a:lnSpc>
                        <a:spcBef>
                          <a:spcPts val="0"/>
                        </a:spcBef>
                        <a:spcAft>
                          <a:spcPts val="1000"/>
                        </a:spcAft>
                      </a:pPr>
                      <a:r>
                        <a:rPr lang="en-US" sz="2000" b="1">
                          <a:latin typeface="Calibri"/>
                          <a:ea typeface="Calibri"/>
                          <a:cs typeface="Times New Roman"/>
                        </a:rPr>
                        <a:t>4</a:t>
                      </a:r>
                      <a:endParaRPr lang="en-US" sz="2000">
                        <a:latin typeface="Calibri"/>
                        <a:ea typeface="Calibri"/>
                        <a:cs typeface="Times New Roman"/>
                      </a:endParaRP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marL="0" marR="0">
                        <a:lnSpc>
                          <a:spcPct val="115000"/>
                        </a:lnSpc>
                        <a:spcBef>
                          <a:spcPts val="0"/>
                        </a:spcBef>
                        <a:spcAft>
                          <a:spcPts val="1000"/>
                        </a:spcAft>
                      </a:pPr>
                      <a:r>
                        <a:rPr lang="en-US" sz="2000" b="1">
                          <a:latin typeface="Calibri"/>
                          <a:ea typeface="Calibri"/>
                          <a:cs typeface="Times New Roman"/>
                        </a:rPr>
                        <a:t>76</a:t>
                      </a:r>
                      <a:endParaRPr lang="en-US" sz="2000">
                        <a:latin typeface="Calibri"/>
                        <a:ea typeface="Calibri"/>
                        <a:cs typeface="Times New Roman"/>
                      </a:endParaRP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marL="0" marR="0">
                        <a:lnSpc>
                          <a:spcPct val="115000"/>
                        </a:lnSpc>
                        <a:spcBef>
                          <a:spcPts val="0"/>
                        </a:spcBef>
                        <a:spcAft>
                          <a:spcPts val="1000"/>
                        </a:spcAft>
                      </a:pPr>
                      <a:r>
                        <a:rPr lang="en-US" sz="2000" b="1">
                          <a:latin typeface="Calibri"/>
                          <a:ea typeface="Calibri"/>
                          <a:cs typeface="Times New Roman"/>
                        </a:rPr>
                        <a:t>45</a:t>
                      </a:r>
                      <a:endParaRPr lang="en-US" sz="2000">
                        <a:latin typeface="Calibri"/>
                        <a:ea typeface="Calibri"/>
                        <a:cs typeface="Times New Roman"/>
                      </a:endParaRP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marL="0" marR="0">
                        <a:lnSpc>
                          <a:spcPct val="115000"/>
                        </a:lnSpc>
                        <a:spcBef>
                          <a:spcPts val="0"/>
                        </a:spcBef>
                        <a:spcAft>
                          <a:spcPts val="1000"/>
                        </a:spcAft>
                      </a:pPr>
                      <a:r>
                        <a:rPr lang="en-US" sz="2000" b="1">
                          <a:latin typeface="Calibri"/>
                          <a:ea typeface="Calibri"/>
                          <a:cs typeface="Times New Roman"/>
                        </a:rPr>
                        <a:t>38</a:t>
                      </a:r>
                      <a:endParaRPr lang="en-US" sz="2000">
                        <a:latin typeface="Calibri"/>
                        <a:ea typeface="Calibri"/>
                        <a:cs typeface="Times New Roman"/>
                      </a:endParaRP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marL="0" marR="0">
                        <a:lnSpc>
                          <a:spcPct val="115000"/>
                        </a:lnSpc>
                        <a:spcBef>
                          <a:spcPts val="0"/>
                        </a:spcBef>
                        <a:spcAft>
                          <a:spcPts val="1000"/>
                        </a:spcAft>
                      </a:pPr>
                      <a:r>
                        <a:rPr lang="en-US" sz="2000" b="1">
                          <a:latin typeface="Calibri"/>
                          <a:ea typeface="Calibri"/>
                          <a:cs typeface="Times New Roman"/>
                        </a:rPr>
                        <a:t>4</a:t>
                      </a:r>
                      <a:endParaRPr lang="en-US" sz="2000">
                        <a:latin typeface="Calibri"/>
                        <a:ea typeface="Calibri"/>
                        <a:cs typeface="Times New Roman"/>
                      </a:endParaRP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marL="0" marR="0">
                        <a:lnSpc>
                          <a:spcPct val="115000"/>
                        </a:lnSpc>
                        <a:spcBef>
                          <a:spcPts val="0"/>
                        </a:spcBef>
                        <a:spcAft>
                          <a:spcPts val="1000"/>
                        </a:spcAft>
                      </a:pPr>
                      <a:r>
                        <a:rPr lang="en-US" sz="2000" b="1">
                          <a:latin typeface="Calibri"/>
                          <a:ea typeface="Calibri"/>
                          <a:cs typeface="Times New Roman"/>
                        </a:rPr>
                        <a:t>104 </a:t>
                      </a:r>
                      <a:endParaRPr lang="en-US" sz="2000">
                        <a:latin typeface="Calibri"/>
                        <a:ea typeface="Calibri"/>
                        <a:cs typeface="Times New Roman"/>
                      </a:endParaRP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marL="0" marR="0">
                        <a:lnSpc>
                          <a:spcPct val="115000"/>
                        </a:lnSpc>
                        <a:spcBef>
                          <a:spcPts val="0"/>
                        </a:spcBef>
                        <a:spcAft>
                          <a:spcPts val="1000"/>
                        </a:spcAft>
                      </a:pPr>
                      <a:r>
                        <a:rPr lang="en-US" sz="2000" b="1">
                          <a:latin typeface="Calibri"/>
                          <a:ea typeface="Calibri"/>
                          <a:cs typeface="Times New Roman"/>
                        </a:rPr>
                        <a:t>35 </a:t>
                      </a:r>
                      <a:endParaRPr lang="en-US" sz="2000">
                        <a:latin typeface="Calibri"/>
                        <a:ea typeface="Calibri"/>
                        <a:cs typeface="Times New Roman"/>
                      </a:endParaRP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marL="0" marR="0">
                        <a:lnSpc>
                          <a:spcPct val="115000"/>
                        </a:lnSpc>
                        <a:spcBef>
                          <a:spcPts val="0"/>
                        </a:spcBef>
                        <a:spcAft>
                          <a:spcPts val="1000"/>
                        </a:spcAft>
                      </a:pPr>
                      <a:r>
                        <a:rPr lang="en-US" sz="2000" b="1">
                          <a:latin typeface="Calibri"/>
                          <a:ea typeface="Calibri"/>
                          <a:cs typeface="Times New Roman"/>
                        </a:rPr>
                        <a:t>79</a:t>
                      </a:r>
                      <a:endParaRPr lang="en-US" sz="2000">
                        <a:latin typeface="Calibri"/>
                        <a:ea typeface="Calibri"/>
                        <a:cs typeface="Times New Roman"/>
                      </a:endParaRP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marL="0" marR="0">
                        <a:lnSpc>
                          <a:spcPct val="115000"/>
                        </a:lnSpc>
                        <a:spcBef>
                          <a:spcPts val="0"/>
                        </a:spcBef>
                        <a:spcAft>
                          <a:spcPts val="1000"/>
                        </a:spcAft>
                      </a:pPr>
                      <a:r>
                        <a:rPr lang="en-US" sz="2000" b="1">
                          <a:latin typeface="Calibri"/>
                          <a:ea typeface="Calibri"/>
                          <a:cs typeface="Times New Roman"/>
                        </a:rPr>
                        <a:t>60 </a:t>
                      </a:r>
                      <a:endParaRPr lang="en-US" sz="2000">
                        <a:latin typeface="Calibri"/>
                        <a:ea typeface="Calibri"/>
                        <a:cs typeface="Times New Roman"/>
                      </a:endParaRP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marL="0" marR="0">
                        <a:lnSpc>
                          <a:spcPct val="115000"/>
                        </a:lnSpc>
                        <a:spcBef>
                          <a:spcPts val="0"/>
                        </a:spcBef>
                        <a:spcAft>
                          <a:spcPts val="1000"/>
                        </a:spcAft>
                      </a:pPr>
                      <a:r>
                        <a:rPr lang="en-US" sz="2000" b="1" dirty="0">
                          <a:latin typeface="Calibri"/>
                          <a:ea typeface="Calibri"/>
                          <a:cs typeface="Times New Roman"/>
                        </a:rPr>
                        <a:t>445 </a:t>
                      </a:r>
                      <a:endParaRPr lang="en-US" sz="2000" dirty="0">
                        <a:latin typeface="Calibri"/>
                        <a:ea typeface="Calibri"/>
                        <a:cs typeface="Times New Roman"/>
                      </a:endParaRPr>
                    </a:p>
                  </a:txBody>
                  <a:tcPr marL="17052" marR="17052" marT="96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r>
            </a:tbl>
          </a:graphicData>
        </a:graphic>
      </p:graphicFrame>
      <p:sp>
        <p:nvSpPr>
          <p:cNvPr id="3" name="TextBox 2"/>
          <p:cNvSpPr txBox="1"/>
          <p:nvPr/>
        </p:nvSpPr>
        <p:spPr>
          <a:xfrm>
            <a:off x="0" y="0"/>
            <a:ext cx="6477000" cy="461665"/>
          </a:xfrm>
          <a:prstGeom prst="rect">
            <a:avLst/>
          </a:prstGeom>
          <a:noFill/>
        </p:spPr>
        <p:txBody>
          <a:bodyPr wrap="square" rtlCol="0">
            <a:spAutoFit/>
          </a:bodyPr>
          <a:lstStyle/>
          <a:p>
            <a:r>
              <a:rPr lang="en-US" sz="2400" b="1" dirty="0" smtClean="0"/>
              <a:t>EXISTING TELEMETRY</a:t>
            </a:r>
            <a:endParaRPr lang="en-US"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417638"/>
          </a:xfrm>
        </p:spPr>
        <p:txBody>
          <a:bodyPr>
            <a:noAutofit/>
          </a:bodyPr>
          <a:lstStyle/>
          <a:p>
            <a:pPr algn="ctr"/>
            <a:r>
              <a:rPr lang="en-US" sz="3800" b="1" dirty="0" smtClean="0"/>
              <a:t>Existing </a:t>
            </a:r>
            <a:r>
              <a:rPr lang="en-US" sz="3800" b="1" dirty="0"/>
              <a:t>Hydrological Observation Stations </a:t>
            </a:r>
            <a:r>
              <a:rPr lang="en-US" sz="3800" b="1" dirty="0" smtClean="0"/>
              <a:t>of  </a:t>
            </a:r>
            <a:r>
              <a:rPr lang="en-US" sz="3800" dirty="0" smtClean="0"/>
              <a:t>CWC- State wise</a:t>
            </a:r>
            <a:endParaRPr lang="en-US" sz="3800" dirty="0"/>
          </a:p>
        </p:txBody>
      </p:sp>
      <p:graphicFrame>
        <p:nvGraphicFramePr>
          <p:cNvPr id="4" name="Table 3"/>
          <p:cNvGraphicFramePr>
            <a:graphicFrameLocks noGrp="1"/>
          </p:cNvGraphicFramePr>
          <p:nvPr>
            <p:extLst>
              <p:ext uri="{D42A27DB-BD31-4B8C-83A1-F6EECF244321}">
                <p14:modId xmlns:p14="http://schemas.microsoft.com/office/powerpoint/2010/main" val="3708882501"/>
              </p:ext>
            </p:extLst>
          </p:nvPr>
        </p:nvGraphicFramePr>
        <p:xfrm>
          <a:off x="0" y="1600199"/>
          <a:ext cx="9143999" cy="5280660"/>
        </p:xfrm>
        <a:graphic>
          <a:graphicData uri="http://schemas.openxmlformats.org/drawingml/2006/table">
            <a:tbl>
              <a:tblPr firstRow="1" firstCol="1" bandRow="1">
                <a:tableStyleId>{D7AC3CCA-C797-4891-BE02-D94E43425B78}</a:tableStyleId>
              </a:tblPr>
              <a:tblGrid>
                <a:gridCol w="452891"/>
                <a:gridCol w="2541162"/>
                <a:gridCol w="890124"/>
                <a:gridCol w="728283"/>
                <a:gridCol w="809203"/>
                <a:gridCol w="809203"/>
                <a:gridCol w="1132885"/>
                <a:gridCol w="882063"/>
                <a:gridCol w="898185"/>
              </a:tblGrid>
              <a:tr h="682065">
                <a:tc>
                  <a:txBody>
                    <a:bodyPr/>
                    <a:lstStyle/>
                    <a:p>
                      <a:pPr>
                        <a:lnSpc>
                          <a:spcPct val="105000"/>
                        </a:lnSpc>
                        <a:spcAft>
                          <a:spcPts val="1000"/>
                        </a:spcAft>
                      </a:pPr>
                      <a:r>
                        <a:rPr lang="en-US" sz="2200" b="1" dirty="0">
                          <a:effectLst/>
                        </a:rPr>
                        <a:t>S. </a:t>
                      </a:r>
                      <a:r>
                        <a:rPr lang="en-US" sz="2200" b="1" dirty="0" smtClean="0">
                          <a:effectLst/>
                        </a:rPr>
                        <a:t>N.</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dirty="0" smtClean="0">
                          <a:effectLst/>
                        </a:rPr>
                        <a:t>State</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G</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GD</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GDQ</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GDS</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GDSQ</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GQ</a:t>
                      </a:r>
                      <a:endParaRPr lang="en-US" sz="2200" b="1">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a:effectLst/>
                        </a:rPr>
                        <a:t>Grand Total</a:t>
                      </a:r>
                      <a:endParaRPr lang="en-US" sz="2200" b="1">
                        <a:effectLst/>
                        <a:latin typeface="Cambria"/>
                        <a:ea typeface="Times New Roman"/>
                        <a:cs typeface="Mangal"/>
                      </a:endParaRPr>
                    </a:p>
                  </a:txBody>
                  <a:tcPr marL="37420" marR="37420" marT="0" marB="0"/>
                </a:tc>
              </a:tr>
              <a:tr h="341033">
                <a:tc>
                  <a:txBody>
                    <a:bodyPr/>
                    <a:lstStyle/>
                    <a:p>
                      <a:pPr>
                        <a:lnSpc>
                          <a:spcPct val="105000"/>
                        </a:lnSpc>
                        <a:spcAft>
                          <a:spcPts val="1000"/>
                        </a:spcAft>
                      </a:pPr>
                      <a:r>
                        <a:rPr lang="en-US" sz="2200" b="1" dirty="0">
                          <a:effectLst/>
                        </a:rPr>
                        <a:t> </a:t>
                      </a:r>
                      <a:r>
                        <a:rPr lang="en-US" sz="2200" b="1" dirty="0" smtClean="0">
                          <a:effectLst/>
                        </a:rPr>
                        <a:t>1</a:t>
                      </a:r>
                      <a:endParaRPr lang="en-US" sz="2200" b="1" dirty="0">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dirty="0">
                          <a:effectLst/>
                        </a:rPr>
                        <a:t>Andhra Pradesh </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6</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2</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6</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25</a:t>
                      </a:r>
                      <a:endParaRPr lang="en-US" sz="2200" b="1">
                        <a:effectLst/>
                        <a:latin typeface="Cambria"/>
                        <a:ea typeface="Times New Roman"/>
                        <a:cs typeface="Mangal"/>
                      </a:endParaRPr>
                    </a:p>
                  </a:txBody>
                  <a:tcPr marL="37420" marR="37420" marT="0" marB="0"/>
                </a:tc>
              </a:tr>
              <a:tr h="341033">
                <a:tc>
                  <a:txBody>
                    <a:bodyPr/>
                    <a:lstStyle/>
                    <a:p>
                      <a:pPr>
                        <a:lnSpc>
                          <a:spcPct val="105000"/>
                        </a:lnSpc>
                        <a:spcAft>
                          <a:spcPts val="1000"/>
                        </a:spcAft>
                      </a:pPr>
                      <a:r>
                        <a:rPr lang="en-US" sz="2200" b="1" dirty="0">
                          <a:effectLst/>
                        </a:rPr>
                        <a:t> </a:t>
                      </a:r>
                      <a:r>
                        <a:rPr lang="en-US" sz="2200" b="1" dirty="0" smtClean="0">
                          <a:effectLst/>
                        </a:rPr>
                        <a:t>2</a:t>
                      </a:r>
                      <a:endParaRPr lang="en-US" sz="2200" b="1" dirty="0">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dirty="0">
                          <a:effectLst/>
                        </a:rPr>
                        <a:t>Arunachal </a:t>
                      </a:r>
                      <a:r>
                        <a:rPr lang="en-US" sz="2200" b="1" dirty="0" smtClean="0">
                          <a:effectLst/>
                        </a:rPr>
                        <a:t>Pradesh</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12</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4</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2</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2</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4</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24</a:t>
                      </a:r>
                      <a:endParaRPr lang="en-US" sz="2200" b="1">
                        <a:effectLst/>
                        <a:latin typeface="Cambria"/>
                        <a:ea typeface="Times New Roman"/>
                        <a:cs typeface="Mangal"/>
                      </a:endParaRPr>
                    </a:p>
                  </a:txBody>
                  <a:tcPr marL="37420" marR="37420" marT="0" marB="0"/>
                </a:tc>
              </a:tr>
              <a:tr h="341033">
                <a:tc>
                  <a:txBody>
                    <a:bodyPr/>
                    <a:lstStyle/>
                    <a:p>
                      <a:pPr>
                        <a:lnSpc>
                          <a:spcPct val="105000"/>
                        </a:lnSpc>
                        <a:spcAft>
                          <a:spcPts val="1000"/>
                        </a:spcAft>
                      </a:pPr>
                      <a:r>
                        <a:rPr lang="en-US" sz="2200" b="1" dirty="0">
                          <a:effectLst/>
                        </a:rPr>
                        <a:t> </a:t>
                      </a:r>
                      <a:r>
                        <a:rPr lang="en-US" sz="2200" b="1" dirty="0" smtClean="0">
                          <a:effectLst/>
                        </a:rPr>
                        <a:t>3</a:t>
                      </a:r>
                      <a:endParaRPr lang="en-US" sz="2200" b="1" dirty="0">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dirty="0" smtClean="0">
                          <a:effectLst/>
                        </a:rPr>
                        <a:t>Assam</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28</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2</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7</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3</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16</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17</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73</a:t>
                      </a:r>
                      <a:endParaRPr lang="en-US" sz="2200" b="1">
                        <a:effectLst/>
                        <a:latin typeface="Cambria"/>
                        <a:ea typeface="Times New Roman"/>
                        <a:cs typeface="Mangal"/>
                      </a:endParaRPr>
                    </a:p>
                  </a:txBody>
                  <a:tcPr marL="37420" marR="37420" marT="0" marB="0"/>
                </a:tc>
              </a:tr>
              <a:tr h="341033">
                <a:tc>
                  <a:txBody>
                    <a:bodyPr/>
                    <a:lstStyle/>
                    <a:p>
                      <a:pPr>
                        <a:lnSpc>
                          <a:spcPct val="105000"/>
                        </a:lnSpc>
                        <a:spcAft>
                          <a:spcPts val="1000"/>
                        </a:spcAft>
                      </a:pPr>
                      <a:r>
                        <a:rPr lang="en-US" sz="2200" b="1" dirty="0">
                          <a:effectLst/>
                        </a:rPr>
                        <a:t> </a:t>
                      </a:r>
                      <a:r>
                        <a:rPr lang="en-US" sz="2200" b="1" dirty="0" smtClean="0">
                          <a:effectLst/>
                        </a:rPr>
                        <a:t>4</a:t>
                      </a:r>
                      <a:endParaRPr lang="en-US" sz="2200" b="1" dirty="0">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dirty="0" smtClean="0">
                          <a:effectLst/>
                        </a:rPr>
                        <a:t>Bihar</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34</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4</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4</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14</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57</a:t>
                      </a:r>
                      <a:endParaRPr lang="en-US" sz="2200" b="1">
                        <a:effectLst/>
                        <a:latin typeface="Cambria"/>
                        <a:ea typeface="Times New Roman"/>
                        <a:cs typeface="Mangal"/>
                      </a:endParaRPr>
                    </a:p>
                  </a:txBody>
                  <a:tcPr marL="37420" marR="37420" marT="0" marB="0"/>
                </a:tc>
              </a:tr>
              <a:tr h="341033">
                <a:tc>
                  <a:txBody>
                    <a:bodyPr/>
                    <a:lstStyle/>
                    <a:p>
                      <a:pPr algn="ctr">
                        <a:lnSpc>
                          <a:spcPct val="105000"/>
                        </a:lnSpc>
                        <a:spcAft>
                          <a:spcPts val="1000"/>
                        </a:spcAft>
                      </a:pPr>
                      <a:r>
                        <a:rPr lang="en-US" sz="2200" b="1" dirty="0">
                          <a:effectLst/>
                        </a:rPr>
                        <a:t> </a:t>
                      </a:r>
                      <a:r>
                        <a:rPr lang="en-US" sz="2200" b="1" dirty="0" smtClean="0">
                          <a:effectLst/>
                        </a:rPr>
                        <a:t>5</a:t>
                      </a:r>
                      <a:endParaRPr lang="en-US" sz="2200" b="1" dirty="0">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dirty="0" smtClean="0">
                          <a:effectLst/>
                        </a:rPr>
                        <a:t>Chhattisgarh</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8</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8</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15</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32</a:t>
                      </a:r>
                      <a:endParaRPr lang="en-US" sz="2200" b="1">
                        <a:effectLst/>
                        <a:latin typeface="Cambria"/>
                        <a:ea typeface="Times New Roman"/>
                        <a:cs typeface="Mangal"/>
                      </a:endParaRPr>
                    </a:p>
                  </a:txBody>
                  <a:tcPr marL="37420" marR="37420" marT="0" marB="0"/>
                </a:tc>
              </a:tr>
              <a:tr h="341033">
                <a:tc>
                  <a:txBody>
                    <a:bodyPr/>
                    <a:lstStyle/>
                    <a:p>
                      <a:pPr>
                        <a:lnSpc>
                          <a:spcPct val="105000"/>
                        </a:lnSpc>
                        <a:spcAft>
                          <a:spcPts val="1000"/>
                        </a:spcAft>
                      </a:pPr>
                      <a:r>
                        <a:rPr lang="en-US" sz="2200" b="1" dirty="0">
                          <a:effectLst/>
                        </a:rPr>
                        <a:t> </a:t>
                      </a:r>
                      <a:r>
                        <a:rPr lang="en-US" sz="2200" b="1" dirty="0" smtClean="0">
                          <a:effectLst/>
                        </a:rPr>
                        <a:t>6</a:t>
                      </a:r>
                      <a:endParaRPr lang="en-US" sz="2200" b="1" dirty="0">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dirty="0">
                          <a:effectLst/>
                        </a:rPr>
                        <a:t>D.&amp; </a:t>
                      </a:r>
                      <a:r>
                        <a:rPr lang="en-US" sz="2200" b="1" dirty="0" smtClean="0">
                          <a:effectLst/>
                        </a:rPr>
                        <a:t>NH</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4</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4</a:t>
                      </a:r>
                      <a:endParaRPr lang="en-US" sz="2200" b="1">
                        <a:effectLst/>
                        <a:latin typeface="Cambria"/>
                        <a:ea typeface="Times New Roman"/>
                        <a:cs typeface="Mangal"/>
                      </a:endParaRPr>
                    </a:p>
                  </a:txBody>
                  <a:tcPr marL="37420" marR="37420" marT="0" marB="0"/>
                </a:tc>
              </a:tr>
              <a:tr h="341033">
                <a:tc>
                  <a:txBody>
                    <a:bodyPr/>
                    <a:lstStyle/>
                    <a:p>
                      <a:pPr>
                        <a:lnSpc>
                          <a:spcPct val="105000"/>
                        </a:lnSpc>
                        <a:spcAft>
                          <a:spcPts val="1000"/>
                        </a:spcAft>
                      </a:pPr>
                      <a:r>
                        <a:rPr lang="en-US" sz="2200" b="1" dirty="0">
                          <a:effectLst/>
                        </a:rPr>
                        <a:t> </a:t>
                      </a:r>
                      <a:r>
                        <a:rPr lang="en-US" sz="2200" b="1" dirty="0" smtClean="0">
                          <a:effectLst/>
                        </a:rPr>
                        <a:t>7</a:t>
                      </a:r>
                      <a:endParaRPr lang="en-US" sz="2200" b="1" dirty="0">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dirty="0" smtClean="0">
                          <a:effectLst/>
                        </a:rPr>
                        <a:t>Delhi</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3</a:t>
                      </a:r>
                      <a:endParaRPr lang="en-US" sz="2200" b="1">
                        <a:effectLst/>
                        <a:latin typeface="Cambria"/>
                        <a:ea typeface="Times New Roman"/>
                        <a:cs typeface="Mangal"/>
                      </a:endParaRPr>
                    </a:p>
                  </a:txBody>
                  <a:tcPr marL="37420" marR="37420" marT="0" marB="0"/>
                </a:tc>
              </a:tr>
              <a:tr h="341033">
                <a:tc>
                  <a:txBody>
                    <a:bodyPr/>
                    <a:lstStyle/>
                    <a:p>
                      <a:pPr>
                        <a:lnSpc>
                          <a:spcPct val="105000"/>
                        </a:lnSpc>
                        <a:spcAft>
                          <a:spcPts val="1000"/>
                        </a:spcAft>
                      </a:pPr>
                      <a:r>
                        <a:rPr lang="en-US" sz="2200" b="1" dirty="0">
                          <a:effectLst/>
                        </a:rPr>
                        <a:t> </a:t>
                      </a:r>
                      <a:r>
                        <a:rPr lang="en-US" sz="2200" b="1" dirty="0" smtClean="0">
                          <a:effectLst/>
                        </a:rPr>
                        <a:t>8</a:t>
                      </a:r>
                      <a:endParaRPr lang="en-US" sz="2200" b="1" dirty="0">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dirty="0">
                          <a:effectLst/>
                        </a:rPr>
                        <a:t>Goa  </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2</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2</a:t>
                      </a:r>
                      <a:endParaRPr lang="en-US" sz="2200" b="1">
                        <a:effectLst/>
                        <a:latin typeface="Cambria"/>
                        <a:ea typeface="Times New Roman"/>
                        <a:cs typeface="Mangal"/>
                      </a:endParaRPr>
                    </a:p>
                  </a:txBody>
                  <a:tcPr marL="37420" marR="37420" marT="0" marB="0"/>
                </a:tc>
              </a:tr>
              <a:tr h="341033">
                <a:tc>
                  <a:txBody>
                    <a:bodyPr/>
                    <a:lstStyle/>
                    <a:p>
                      <a:pPr>
                        <a:lnSpc>
                          <a:spcPct val="105000"/>
                        </a:lnSpc>
                        <a:spcAft>
                          <a:spcPts val="1000"/>
                        </a:spcAft>
                      </a:pPr>
                      <a:r>
                        <a:rPr lang="en-US" sz="2200" b="1" dirty="0">
                          <a:effectLst/>
                        </a:rPr>
                        <a:t> </a:t>
                      </a:r>
                      <a:r>
                        <a:rPr lang="en-US" sz="2200" b="1" dirty="0" smtClean="0">
                          <a:effectLst/>
                        </a:rPr>
                        <a:t>9</a:t>
                      </a:r>
                      <a:endParaRPr lang="en-US" sz="2200" b="1" dirty="0">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dirty="0" smtClean="0">
                          <a:effectLst/>
                        </a:rPr>
                        <a:t>Gujarat</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20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8</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5</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9</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42</a:t>
                      </a:r>
                      <a:endParaRPr lang="en-US" sz="2200" b="1">
                        <a:effectLst/>
                        <a:latin typeface="Cambria"/>
                        <a:ea typeface="Times New Roman"/>
                        <a:cs typeface="Mangal"/>
                      </a:endParaRPr>
                    </a:p>
                  </a:txBody>
                  <a:tcPr marL="37420" marR="37420" marT="0" marB="0"/>
                </a:tc>
              </a:tr>
              <a:tr h="341033">
                <a:tc>
                  <a:txBody>
                    <a:bodyPr/>
                    <a:lstStyle/>
                    <a:p>
                      <a:pPr>
                        <a:lnSpc>
                          <a:spcPct val="105000"/>
                        </a:lnSpc>
                        <a:spcAft>
                          <a:spcPts val="1000"/>
                        </a:spcAft>
                      </a:pPr>
                      <a:r>
                        <a:rPr lang="en-US" sz="2200" b="1" dirty="0">
                          <a:effectLst/>
                        </a:rPr>
                        <a:t> </a:t>
                      </a:r>
                      <a:r>
                        <a:rPr lang="en-US" sz="2200" b="1" dirty="0" smtClean="0">
                          <a:effectLst/>
                        </a:rPr>
                        <a:t>10</a:t>
                      </a:r>
                      <a:endParaRPr lang="en-US" sz="2200" b="1" dirty="0">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dirty="0" smtClean="0">
                          <a:effectLst/>
                        </a:rPr>
                        <a:t>Haryana</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3</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5</a:t>
                      </a:r>
                      <a:endParaRPr lang="en-US" sz="2200" b="1">
                        <a:effectLst/>
                        <a:latin typeface="Cambria"/>
                        <a:ea typeface="Times New Roman"/>
                        <a:cs typeface="Mangal"/>
                      </a:endParaRPr>
                    </a:p>
                  </a:txBody>
                  <a:tcPr marL="37420" marR="37420" marT="0" marB="0"/>
                </a:tc>
              </a:tr>
              <a:tr h="341033">
                <a:tc>
                  <a:txBody>
                    <a:bodyPr/>
                    <a:lstStyle/>
                    <a:p>
                      <a:pPr>
                        <a:lnSpc>
                          <a:spcPct val="105000"/>
                        </a:lnSpc>
                        <a:spcAft>
                          <a:spcPts val="1000"/>
                        </a:spcAft>
                      </a:pPr>
                      <a:r>
                        <a:rPr lang="en-US" sz="2200" b="1" dirty="0">
                          <a:effectLst/>
                        </a:rPr>
                        <a:t> </a:t>
                      </a:r>
                      <a:r>
                        <a:rPr lang="en-US" sz="2200" b="1" dirty="0" smtClean="0">
                          <a:effectLst/>
                        </a:rPr>
                        <a:t>11</a:t>
                      </a:r>
                      <a:endParaRPr lang="en-US" sz="2200" b="1" dirty="0">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dirty="0">
                          <a:effectLst/>
                        </a:rPr>
                        <a:t>Himachal </a:t>
                      </a:r>
                      <a:r>
                        <a:rPr lang="en-US" sz="2200" b="1" dirty="0" smtClean="0">
                          <a:effectLst/>
                        </a:rPr>
                        <a:t>Pradesh</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5</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4</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2</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2</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14</a:t>
                      </a:r>
                      <a:endParaRPr lang="en-US" sz="2200" b="1">
                        <a:effectLst/>
                        <a:latin typeface="Cambria"/>
                        <a:ea typeface="Times New Roman"/>
                        <a:cs typeface="Mangal"/>
                      </a:endParaRPr>
                    </a:p>
                  </a:txBody>
                  <a:tcPr marL="37420" marR="37420" marT="0" marB="0"/>
                </a:tc>
              </a:tr>
              <a:tr h="341033">
                <a:tc>
                  <a:txBody>
                    <a:bodyPr/>
                    <a:lstStyle/>
                    <a:p>
                      <a:pPr>
                        <a:lnSpc>
                          <a:spcPct val="105000"/>
                        </a:lnSpc>
                        <a:spcAft>
                          <a:spcPts val="1000"/>
                        </a:spcAft>
                      </a:pPr>
                      <a:r>
                        <a:rPr lang="en-US" sz="2200" b="1" dirty="0">
                          <a:effectLst/>
                        </a:rPr>
                        <a:t> </a:t>
                      </a:r>
                      <a:r>
                        <a:rPr lang="en-US" sz="2200" b="1" dirty="0" smtClean="0">
                          <a:effectLst/>
                        </a:rPr>
                        <a:t>12</a:t>
                      </a:r>
                      <a:endParaRPr lang="en-US" sz="2200" b="1" dirty="0">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dirty="0">
                          <a:effectLst/>
                        </a:rPr>
                        <a:t>Jammu &amp; </a:t>
                      </a:r>
                      <a:r>
                        <a:rPr lang="en-US" sz="2200" b="1" dirty="0" smtClean="0">
                          <a:effectLst/>
                        </a:rPr>
                        <a:t>Kashmir</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3</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4</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3</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4</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15</a:t>
                      </a:r>
                      <a:endParaRPr lang="en-US" sz="2200" b="1">
                        <a:effectLst/>
                        <a:latin typeface="Cambria"/>
                        <a:ea typeface="Times New Roman"/>
                        <a:cs typeface="Mangal"/>
                      </a:endParaRPr>
                    </a:p>
                  </a:txBody>
                  <a:tcPr marL="37420" marR="37420" marT="0" marB="0"/>
                </a:tc>
              </a:tr>
              <a:tr h="341033">
                <a:tc>
                  <a:txBody>
                    <a:bodyPr/>
                    <a:lstStyle/>
                    <a:p>
                      <a:pPr>
                        <a:lnSpc>
                          <a:spcPct val="105000"/>
                        </a:lnSpc>
                        <a:spcAft>
                          <a:spcPts val="1000"/>
                        </a:spcAft>
                      </a:pPr>
                      <a:r>
                        <a:rPr lang="en-US" sz="2200" b="1" dirty="0">
                          <a:effectLst/>
                        </a:rPr>
                        <a:t> </a:t>
                      </a:r>
                      <a:r>
                        <a:rPr lang="en-US" sz="2200" b="1" dirty="0" smtClean="0">
                          <a:effectLst/>
                        </a:rPr>
                        <a:t>13</a:t>
                      </a:r>
                      <a:endParaRPr lang="en-US" sz="2200" b="1" dirty="0">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dirty="0" smtClean="0">
                          <a:effectLst/>
                        </a:rPr>
                        <a:t>Jharkhand</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8</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11</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3</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6</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dirty="0">
                          <a:effectLst/>
                        </a:rPr>
                        <a:t>29</a:t>
                      </a:r>
                      <a:endParaRPr lang="en-US" sz="2200" b="1" dirty="0">
                        <a:effectLst/>
                        <a:latin typeface="Cambria"/>
                        <a:ea typeface="Times New Roman"/>
                        <a:cs typeface="Mangal"/>
                      </a:endParaRPr>
                    </a:p>
                  </a:txBody>
                  <a:tcPr marL="37420" marR="37420" marT="0" marB="0"/>
                </a:tc>
              </a:tr>
            </a:tbl>
          </a:graphicData>
        </a:graphic>
      </p:graphicFrame>
    </p:spTree>
    <p:extLst>
      <p:ext uri="{BB962C8B-B14F-4D97-AF65-F5344CB8AC3E}">
        <p14:creationId xmlns:p14="http://schemas.microsoft.com/office/powerpoint/2010/main" val="88010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72221958"/>
              </p:ext>
            </p:extLst>
          </p:nvPr>
        </p:nvGraphicFramePr>
        <p:xfrm>
          <a:off x="0" y="1447799"/>
          <a:ext cx="9143999" cy="5280660"/>
        </p:xfrm>
        <a:graphic>
          <a:graphicData uri="http://schemas.openxmlformats.org/drawingml/2006/table">
            <a:tbl>
              <a:tblPr firstRow="1" firstCol="1" bandRow="1">
                <a:tableStyleId>{D7AC3CCA-C797-4891-BE02-D94E43425B78}</a:tableStyleId>
              </a:tblPr>
              <a:tblGrid>
                <a:gridCol w="452891"/>
                <a:gridCol w="2379321"/>
                <a:gridCol w="890124"/>
                <a:gridCol w="890124"/>
                <a:gridCol w="971044"/>
                <a:gridCol w="647363"/>
                <a:gridCol w="1294725"/>
                <a:gridCol w="720222"/>
                <a:gridCol w="898185"/>
              </a:tblGrid>
              <a:tr h="702385">
                <a:tc>
                  <a:txBody>
                    <a:bodyPr/>
                    <a:lstStyle/>
                    <a:p>
                      <a:pPr>
                        <a:lnSpc>
                          <a:spcPct val="105000"/>
                        </a:lnSpc>
                        <a:spcAft>
                          <a:spcPts val="1000"/>
                        </a:spcAft>
                      </a:pPr>
                      <a:r>
                        <a:rPr lang="en-US" sz="2200" b="1" dirty="0">
                          <a:effectLst/>
                        </a:rPr>
                        <a:t>S. </a:t>
                      </a:r>
                      <a:r>
                        <a:rPr lang="en-US" sz="2200" b="1" dirty="0" smtClean="0">
                          <a:effectLst/>
                        </a:rPr>
                        <a:t>N.</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
                      </a:r>
                      <a:br>
                        <a:rPr lang="en-US" sz="2200" b="1">
                          <a:effectLst/>
                        </a:rPr>
                      </a:br>
                      <a:r>
                        <a:rPr lang="en-US" sz="2200" b="1">
                          <a:effectLst/>
                        </a:rPr>
                        <a:t>State</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G</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GD</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GDQ</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GDS</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GDSQ</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GQ</a:t>
                      </a:r>
                      <a:endParaRPr lang="en-US" sz="2200" b="1">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a:effectLst/>
                        </a:rPr>
                        <a:t>Grand Total</a:t>
                      </a:r>
                      <a:endParaRPr lang="en-US" sz="2200" b="1">
                        <a:effectLst/>
                        <a:latin typeface="Cambria"/>
                        <a:ea typeface="Times New Roman"/>
                        <a:cs typeface="Mangal"/>
                      </a:endParaRPr>
                    </a:p>
                  </a:txBody>
                  <a:tcPr marL="37420" marR="37420" marT="0" marB="0"/>
                </a:tc>
              </a:tr>
              <a:tr h="351193">
                <a:tc>
                  <a:txBody>
                    <a:bodyPr/>
                    <a:lstStyle/>
                    <a:p>
                      <a:pPr>
                        <a:lnSpc>
                          <a:spcPct val="105000"/>
                        </a:lnSpc>
                        <a:spcAft>
                          <a:spcPts val="1000"/>
                        </a:spcAft>
                      </a:pPr>
                      <a:r>
                        <a:rPr lang="en-US" sz="2200" b="1" dirty="0">
                          <a:effectLst/>
                        </a:rPr>
                        <a:t> </a:t>
                      </a:r>
                      <a:r>
                        <a:rPr lang="en-US" sz="2200" b="1" dirty="0" smtClean="0">
                          <a:effectLst/>
                        </a:rPr>
                        <a:t>14</a:t>
                      </a:r>
                      <a:endParaRPr lang="en-US" sz="2200" b="1" dirty="0">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dirty="0" smtClean="0">
                          <a:effectLst/>
                        </a:rPr>
                        <a:t>Karnataka</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8</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4</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18</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15</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45</a:t>
                      </a:r>
                      <a:endParaRPr lang="en-US" sz="2200" b="1">
                        <a:effectLst/>
                        <a:latin typeface="Cambria"/>
                        <a:ea typeface="Times New Roman"/>
                        <a:cs typeface="Mangal"/>
                      </a:endParaRPr>
                    </a:p>
                  </a:txBody>
                  <a:tcPr marL="37420" marR="37420" marT="0" marB="0"/>
                </a:tc>
              </a:tr>
              <a:tr h="351193">
                <a:tc>
                  <a:txBody>
                    <a:bodyPr/>
                    <a:lstStyle/>
                    <a:p>
                      <a:pPr>
                        <a:lnSpc>
                          <a:spcPct val="105000"/>
                        </a:lnSpc>
                        <a:spcAft>
                          <a:spcPts val="1000"/>
                        </a:spcAft>
                      </a:pPr>
                      <a:r>
                        <a:rPr lang="en-US" sz="2200" b="1" dirty="0">
                          <a:effectLst/>
                        </a:rPr>
                        <a:t> </a:t>
                      </a:r>
                      <a:r>
                        <a:rPr lang="en-US" sz="2200" b="1" dirty="0" smtClean="0">
                          <a:effectLst/>
                        </a:rPr>
                        <a:t>15</a:t>
                      </a:r>
                      <a:endParaRPr lang="en-US" sz="2200" b="1" dirty="0">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dirty="0" smtClean="0">
                          <a:effectLst/>
                        </a:rPr>
                        <a:t>Kerala</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3</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18</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21</a:t>
                      </a:r>
                      <a:endParaRPr lang="en-US" sz="2200" b="1">
                        <a:effectLst/>
                        <a:latin typeface="Cambria"/>
                        <a:ea typeface="Times New Roman"/>
                        <a:cs typeface="Mangal"/>
                      </a:endParaRPr>
                    </a:p>
                  </a:txBody>
                  <a:tcPr marL="37420" marR="37420" marT="0" marB="0"/>
                </a:tc>
              </a:tr>
              <a:tr h="351193">
                <a:tc>
                  <a:txBody>
                    <a:bodyPr/>
                    <a:lstStyle/>
                    <a:p>
                      <a:pPr>
                        <a:lnSpc>
                          <a:spcPct val="105000"/>
                        </a:lnSpc>
                        <a:spcAft>
                          <a:spcPts val="1000"/>
                        </a:spcAft>
                      </a:pPr>
                      <a:r>
                        <a:rPr lang="en-US" sz="2200" b="1" dirty="0">
                          <a:effectLst/>
                        </a:rPr>
                        <a:t> </a:t>
                      </a:r>
                      <a:r>
                        <a:rPr lang="en-US" sz="2200" b="1" dirty="0" smtClean="0">
                          <a:effectLst/>
                        </a:rPr>
                        <a:t>16</a:t>
                      </a:r>
                      <a:endParaRPr lang="en-US" sz="2200" b="1" dirty="0">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dirty="0">
                          <a:effectLst/>
                        </a:rPr>
                        <a:t>Madhya </a:t>
                      </a:r>
                      <a:r>
                        <a:rPr lang="en-US" sz="2200" b="1" dirty="0" smtClean="0">
                          <a:effectLst/>
                        </a:rPr>
                        <a:t>Pradesh</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8</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14</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18</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50</a:t>
                      </a:r>
                      <a:endParaRPr lang="en-US" sz="2200" b="1">
                        <a:effectLst/>
                        <a:latin typeface="Cambria"/>
                        <a:ea typeface="Times New Roman"/>
                        <a:cs typeface="Mangal"/>
                      </a:endParaRPr>
                    </a:p>
                  </a:txBody>
                  <a:tcPr marL="37420" marR="37420" marT="0" marB="0"/>
                </a:tc>
              </a:tr>
              <a:tr h="351193">
                <a:tc>
                  <a:txBody>
                    <a:bodyPr/>
                    <a:lstStyle/>
                    <a:p>
                      <a:pPr>
                        <a:lnSpc>
                          <a:spcPct val="105000"/>
                        </a:lnSpc>
                        <a:spcAft>
                          <a:spcPts val="1000"/>
                        </a:spcAft>
                      </a:pPr>
                      <a:r>
                        <a:rPr lang="en-US" sz="2200" b="1" dirty="0">
                          <a:effectLst/>
                        </a:rPr>
                        <a:t> </a:t>
                      </a:r>
                      <a:r>
                        <a:rPr lang="en-US" sz="2200" b="1" dirty="0" smtClean="0">
                          <a:effectLst/>
                        </a:rPr>
                        <a:t>17</a:t>
                      </a:r>
                      <a:endParaRPr lang="en-US" sz="2200" b="1" dirty="0">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dirty="0">
                          <a:effectLst/>
                        </a:rPr>
                        <a:t>Maharashtra  </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22</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21</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5</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2</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18</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69</a:t>
                      </a:r>
                      <a:endParaRPr lang="en-US" sz="2200" b="1">
                        <a:effectLst/>
                        <a:latin typeface="Cambria"/>
                        <a:ea typeface="Times New Roman"/>
                        <a:cs typeface="Mangal"/>
                      </a:endParaRPr>
                    </a:p>
                  </a:txBody>
                  <a:tcPr marL="37420" marR="37420" marT="0" marB="0"/>
                </a:tc>
              </a:tr>
              <a:tr h="351193">
                <a:tc>
                  <a:txBody>
                    <a:bodyPr/>
                    <a:lstStyle/>
                    <a:p>
                      <a:pPr>
                        <a:lnSpc>
                          <a:spcPct val="105000"/>
                        </a:lnSpc>
                        <a:spcAft>
                          <a:spcPts val="1000"/>
                        </a:spcAft>
                      </a:pPr>
                      <a:r>
                        <a:rPr lang="en-US" sz="2200" b="1" dirty="0">
                          <a:effectLst/>
                        </a:rPr>
                        <a:t> </a:t>
                      </a:r>
                      <a:r>
                        <a:rPr lang="en-US" sz="2200" b="1" dirty="0" smtClean="0">
                          <a:effectLst/>
                        </a:rPr>
                        <a:t>18</a:t>
                      </a:r>
                      <a:endParaRPr lang="en-US" sz="2200" b="1" dirty="0">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dirty="0" smtClean="0">
                          <a:effectLst/>
                        </a:rPr>
                        <a:t>Manipur</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dirty="0">
                          <a:effectLst/>
                        </a:rPr>
                        <a:t>1</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a:t>
                      </a:r>
                      <a:endParaRPr lang="en-US" sz="2200" b="1">
                        <a:effectLst/>
                        <a:latin typeface="Cambria"/>
                        <a:ea typeface="Times New Roman"/>
                        <a:cs typeface="Mangal"/>
                      </a:endParaRPr>
                    </a:p>
                  </a:txBody>
                  <a:tcPr marL="37420" marR="37420" marT="0" marB="0"/>
                </a:tc>
              </a:tr>
              <a:tr h="351193">
                <a:tc>
                  <a:txBody>
                    <a:bodyPr/>
                    <a:lstStyle/>
                    <a:p>
                      <a:pPr>
                        <a:lnSpc>
                          <a:spcPct val="105000"/>
                        </a:lnSpc>
                        <a:spcAft>
                          <a:spcPts val="1000"/>
                        </a:spcAft>
                      </a:pPr>
                      <a:r>
                        <a:rPr lang="en-US" sz="2200" b="1" dirty="0">
                          <a:effectLst/>
                        </a:rPr>
                        <a:t> </a:t>
                      </a:r>
                      <a:r>
                        <a:rPr lang="en-US" sz="2200" b="1" dirty="0" smtClean="0">
                          <a:effectLst/>
                        </a:rPr>
                        <a:t>19</a:t>
                      </a:r>
                      <a:endParaRPr lang="en-US" sz="2200" b="1" dirty="0">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dirty="0" smtClean="0">
                          <a:effectLst/>
                        </a:rPr>
                        <a:t>Meghalaya</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dirty="0">
                          <a:effectLst/>
                        </a:rPr>
                        <a:t>1</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dirty="0">
                          <a:effectLst/>
                        </a:rPr>
                        <a:t>0</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5</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7</a:t>
                      </a:r>
                      <a:endParaRPr lang="en-US" sz="2200" b="1">
                        <a:effectLst/>
                        <a:latin typeface="Cambria"/>
                        <a:ea typeface="Times New Roman"/>
                        <a:cs typeface="Mangal"/>
                      </a:endParaRPr>
                    </a:p>
                  </a:txBody>
                  <a:tcPr marL="37420" marR="37420" marT="0" marB="0"/>
                </a:tc>
              </a:tr>
              <a:tr h="351193">
                <a:tc>
                  <a:txBody>
                    <a:bodyPr/>
                    <a:lstStyle/>
                    <a:p>
                      <a:pPr>
                        <a:lnSpc>
                          <a:spcPct val="105000"/>
                        </a:lnSpc>
                        <a:spcAft>
                          <a:spcPts val="1000"/>
                        </a:spcAft>
                      </a:pPr>
                      <a:r>
                        <a:rPr lang="en-US" sz="2200" b="1" dirty="0">
                          <a:effectLst/>
                        </a:rPr>
                        <a:t> </a:t>
                      </a:r>
                      <a:r>
                        <a:rPr lang="en-US" sz="2200" b="1" dirty="0" smtClean="0">
                          <a:effectLst/>
                        </a:rPr>
                        <a:t>20</a:t>
                      </a:r>
                      <a:endParaRPr lang="en-US" sz="2200" b="1" dirty="0">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dirty="0">
                          <a:effectLst/>
                        </a:rPr>
                        <a:t>Mizoram  </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2</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dirty="0">
                          <a:effectLst/>
                        </a:rPr>
                        <a:t>2</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3</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7</a:t>
                      </a:r>
                      <a:endParaRPr lang="en-US" sz="2200" b="1">
                        <a:effectLst/>
                        <a:latin typeface="Cambria"/>
                        <a:ea typeface="Times New Roman"/>
                        <a:cs typeface="Mangal"/>
                      </a:endParaRPr>
                    </a:p>
                  </a:txBody>
                  <a:tcPr marL="37420" marR="37420" marT="0" marB="0"/>
                </a:tc>
              </a:tr>
              <a:tr h="351193">
                <a:tc>
                  <a:txBody>
                    <a:bodyPr/>
                    <a:lstStyle/>
                    <a:p>
                      <a:pPr>
                        <a:lnSpc>
                          <a:spcPct val="105000"/>
                        </a:lnSpc>
                        <a:spcAft>
                          <a:spcPts val="1000"/>
                        </a:spcAft>
                      </a:pPr>
                      <a:r>
                        <a:rPr lang="en-US" sz="2200" b="1" dirty="0">
                          <a:effectLst/>
                        </a:rPr>
                        <a:t> </a:t>
                      </a:r>
                      <a:r>
                        <a:rPr lang="en-US" sz="2200" b="1" dirty="0" smtClean="0">
                          <a:effectLst/>
                        </a:rPr>
                        <a:t>21</a:t>
                      </a:r>
                      <a:endParaRPr lang="en-US" sz="2200" b="1" dirty="0">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dirty="0" err="1" smtClean="0">
                          <a:effectLst/>
                        </a:rPr>
                        <a:t>Odisha</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29</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8</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dirty="0">
                          <a:effectLst/>
                        </a:rPr>
                        <a:t>0</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16</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53</a:t>
                      </a:r>
                      <a:endParaRPr lang="en-US" sz="2200" b="1">
                        <a:effectLst/>
                        <a:latin typeface="Cambria"/>
                        <a:ea typeface="Times New Roman"/>
                        <a:cs typeface="Mangal"/>
                      </a:endParaRPr>
                    </a:p>
                  </a:txBody>
                  <a:tcPr marL="37420" marR="37420" marT="0" marB="0"/>
                </a:tc>
              </a:tr>
              <a:tr h="351193">
                <a:tc>
                  <a:txBody>
                    <a:bodyPr/>
                    <a:lstStyle/>
                    <a:p>
                      <a:pPr>
                        <a:lnSpc>
                          <a:spcPct val="105000"/>
                        </a:lnSpc>
                        <a:spcAft>
                          <a:spcPts val="1000"/>
                        </a:spcAft>
                      </a:pPr>
                      <a:r>
                        <a:rPr lang="en-US" sz="2200" b="1" dirty="0">
                          <a:effectLst/>
                        </a:rPr>
                        <a:t> </a:t>
                      </a:r>
                      <a:r>
                        <a:rPr lang="en-US" sz="2200" b="1" dirty="0" smtClean="0">
                          <a:effectLst/>
                        </a:rPr>
                        <a:t>22</a:t>
                      </a:r>
                      <a:endParaRPr lang="en-US" sz="2200" b="1" dirty="0">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dirty="0">
                          <a:effectLst/>
                        </a:rPr>
                        <a:t>Pondicherry  </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dirty="0">
                          <a:effectLst/>
                        </a:rPr>
                        <a:t>3</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dirty="0">
                          <a:effectLst/>
                        </a:rPr>
                        <a:t>0</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dirty="0">
                          <a:effectLst/>
                        </a:rPr>
                        <a:t>0</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3</a:t>
                      </a:r>
                      <a:endParaRPr lang="en-US" sz="2200" b="1">
                        <a:effectLst/>
                        <a:latin typeface="Cambria"/>
                        <a:ea typeface="Times New Roman"/>
                        <a:cs typeface="Mangal"/>
                      </a:endParaRPr>
                    </a:p>
                  </a:txBody>
                  <a:tcPr marL="37420" marR="37420" marT="0" marB="0"/>
                </a:tc>
              </a:tr>
              <a:tr h="351193">
                <a:tc>
                  <a:txBody>
                    <a:bodyPr/>
                    <a:lstStyle/>
                    <a:p>
                      <a:pPr>
                        <a:lnSpc>
                          <a:spcPct val="105000"/>
                        </a:lnSpc>
                        <a:spcAft>
                          <a:spcPts val="1000"/>
                        </a:spcAft>
                      </a:pPr>
                      <a:r>
                        <a:rPr lang="en-US" sz="2200" b="1" dirty="0">
                          <a:effectLst/>
                        </a:rPr>
                        <a:t> </a:t>
                      </a:r>
                      <a:r>
                        <a:rPr lang="en-US" sz="2200" b="1" dirty="0" smtClean="0">
                          <a:effectLst/>
                        </a:rPr>
                        <a:t>23</a:t>
                      </a:r>
                      <a:endParaRPr lang="en-US" sz="2200" b="1" dirty="0">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dirty="0" smtClean="0">
                          <a:effectLst/>
                        </a:rPr>
                        <a:t>Rajasthan</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5</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9</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3</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dirty="0">
                          <a:effectLst/>
                        </a:rPr>
                        <a:t>7</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24</a:t>
                      </a:r>
                      <a:endParaRPr lang="en-US" sz="2200" b="1">
                        <a:effectLst/>
                        <a:latin typeface="Cambria"/>
                        <a:ea typeface="Times New Roman"/>
                        <a:cs typeface="Mangal"/>
                      </a:endParaRPr>
                    </a:p>
                  </a:txBody>
                  <a:tcPr marL="37420" marR="37420" marT="0" marB="0"/>
                </a:tc>
              </a:tr>
              <a:tr h="351193">
                <a:tc>
                  <a:txBody>
                    <a:bodyPr/>
                    <a:lstStyle/>
                    <a:p>
                      <a:pPr>
                        <a:lnSpc>
                          <a:spcPct val="105000"/>
                        </a:lnSpc>
                        <a:spcAft>
                          <a:spcPts val="1000"/>
                        </a:spcAft>
                      </a:pPr>
                      <a:r>
                        <a:rPr lang="en-US" sz="2200" b="1" dirty="0">
                          <a:effectLst/>
                        </a:rPr>
                        <a:t> </a:t>
                      </a:r>
                      <a:r>
                        <a:rPr lang="en-US" sz="2200" b="1" dirty="0" smtClean="0">
                          <a:effectLst/>
                        </a:rPr>
                        <a:t>24</a:t>
                      </a:r>
                      <a:endParaRPr lang="en-US" sz="2200" b="1" dirty="0">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dirty="0" smtClean="0">
                          <a:effectLst/>
                        </a:rPr>
                        <a:t>Sikkim</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6</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2</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7</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dirty="0">
                          <a:effectLst/>
                        </a:rPr>
                        <a:t>0</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dirty="0">
                          <a:effectLst/>
                        </a:rPr>
                        <a:t>0</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dirty="0">
                          <a:effectLst/>
                        </a:rPr>
                        <a:t>15</a:t>
                      </a:r>
                      <a:endParaRPr lang="en-US" sz="2200" b="1" dirty="0">
                        <a:effectLst/>
                        <a:latin typeface="Cambria"/>
                        <a:ea typeface="Times New Roman"/>
                        <a:cs typeface="Mangal"/>
                      </a:endParaRPr>
                    </a:p>
                  </a:txBody>
                  <a:tcPr marL="37420" marR="37420" marT="0" marB="0"/>
                </a:tc>
              </a:tr>
              <a:tr h="351193">
                <a:tc>
                  <a:txBody>
                    <a:bodyPr/>
                    <a:lstStyle/>
                    <a:p>
                      <a:pPr>
                        <a:lnSpc>
                          <a:spcPct val="105000"/>
                        </a:lnSpc>
                        <a:spcAft>
                          <a:spcPts val="1000"/>
                        </a:spcAft>
                      </a:pPr>
                      <a:r>
                        <a:rPr lang="en-US" sz="2200" b="1" dirty="0">
                          <a:effectLst/>
                        </a:rPr>
                        <a:t> </a:t>
                      </a:r>
                      <a:r>
                        <a:rPr lang="en-US" sz="2200" b="1" dirty="0" smtClean="0">
                          <a:effectLst/>
                        </a:rPr>
                        <a:t>25</a:t>
                      </a:r>
                      <a:endParaRPr lang="en-US" sz="2200" b="1" dirty="0">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dirty="0" err="1" smtClean="0">
                          <a:effectLst/>
                        </a:rPr>
                        <a:t>Tamilnadu</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20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15</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dirty="0">
                          <a:effectLst/>
                        </a:rPr>
                        <a:t>35</a:t>
                      </a:r>
                      <a:endParaRPr lang="en-US" sz="2200" b="1" dirty="0">
                        <a:effectLst/>
                        <a:latin typeface="Cambria"/>
                        <a:ea typeface="Times New Roman"/>
                        <a:cs typeface="Mangal"/>
                      </a:endParaRPr>
                    </a:p>
                  </a:txBody>
                  <a:tcPr marL="37420" marR="37420" marT="0" marB="0"/>
                </a:tc>
              </a:tr>
              <a:tr h="351193">
                <a:tc>
                  <a:txBody>
                    <a:bodyPr/>
                    <a:lstStyle/>
                    <a:p>
                      <a:pPr>
                        <a:lnSpc>
                          <a:spcPct val="105000"/>
                        </a:lnSpc>
                        <a:spcAft>
                          <a:spcPts val="1000"/>
                        </a:spcAft>
                      </a:pPr>
                      <a:r>
                        <a:rPr lang="en-US" sz="2200" b="1" dirty="0">
                          <a:effectLst/>
                        </a:rPr>
                        <a:t> </a:t>
                      </a:r>
                      <a:r>
                        <a:rPr lang="en-US" sz="2200" b="1" dirty="0" smtClean="0">
                          <a:effectLst/>
                        </a:rPr>
                        <a:t>26</a:t>
                      </a:r>
                      <a:endParaRPr lang="en-US" sz="2200" b="1" dirty="0">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dirty="0" smtClean="0">
                          <a:effectLst/>
                        </a:rPr>
                        <a:t>Tripura</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4</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4</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5</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dirty="0">
                          <a:effectLst/>
                        </a:rPr>
                        <a:t>13</a:t>
                      </a:r>
                      <a:endParaRPr lang="en-US" sz="2200" b="1" dirty="0">
                        <a:effectLst/>
                        <a:latin typeface="Cambria"/>
                        <a:ea typeface="Times New Roman"/>
                        <a:cs typeface="Mangal"/>
                      </a:endParaRPr>
                    </a:p>
                  </a:txBody>
                  <a:tcPr marL="37420" marR="37420" marT="0" marB="0"/>
                </a:tc>
              </a:tr>
            </a:tbl>
          </a:graphicData>
        </a:graphic>
      </p:graphicFrame>
      <p:sp>
        <p:nvSpPr>
          <p:cNvPr id="5" name="Title 1"/>
          <p:cNvSpPr>
            <a:spLocks noGrp="1"/>
          </p:cNvSpPr>
          <p:nvPr>
            <p:ph type="title"/>
          </p:nvPr>
        </p:nvSpPr>
        <p:spPr>
          <a:xfrm>
            <a:off x="0" y="0"/>
            <a:ext cx="9144000" cy="1408176"/>
          </a:xfrm>
        </p:spPr>
        <p:txBody>
          <a:bodyPr>
            <a:noAutofit/>
          </a:bodyPr>
          <a:lstStyle/>
          <a:p>
            <a:pPr algn="ctr"/>
            <a:r>
              <a:rPr lang="en-US" sz="3800" b="1" dirty="0" smtClean="0"/>
              <a:t>Existing </a:t>
            </a:r>
            <a:r>
              <a:rPr lang="en-US" sz="3800" b="1" dirty="0"/>
              <a:t>Hydrological Observation Stations </a:t>
            </a:r>
            <a:r>
              <a:rPr lang="en-US" sz="3800" b="1" dirty="0" smtClean="0"/>
              <a:t>of  </a:t>
            </a:r>
            <a:r>
              <a:rPr lang="en-US" sz="3800" dirty="0" smtClean="0"/>
              <a:t>CWC- State wise</a:t>
            </a:r>
            <a:endParaRPr lang="en-US" sz="3800" dirty="0"/>
          </a:p>
        </p:txBody>
      </p:sp>
    </p:spTree>
    <p:extLst>
      <p:ext uri="{BB962C8B-B14F-4D97-AF65-F5344CB8AC3E}">
        <p14:creationId xmlns:p14="http://schemas.microsoft.com/office/powerpoint/2010/main" val="3872260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18878275"/>
              </p:ext>
            </p:extLst>
          </p:nvPr>
        </p:nvGraphicFramePr>
        <p:xfrm>
          <a:off x="3" y="1600200"/>
          <a:ext cx="9143996" cy="2464308"/>
        </p:xfrm>
        <a:graphic>
          <a:graphicData uri="http://schemas.openxmlformats.org/drawingml/2006/table">
            <a:tbl>
              <a:tblPr firstRow="1" firstCol="1" bandRow="1">
                <a:tableStyleId>{D7AC3CCA-C797-4891-BE02-D94E43425B78}</a:tableStyleId>
              </a:tblPr>
              <a:tblGrid>
                <a:gridCol w="452891"/>
                <a:gridCol w="2541161"/>
                <a:gridCol w="809203"/>
                <a:gridCol w="809203"/>
                <a:gridCol w="971044"/>
                <a:gridCol w="890124"/>
                <a:gridCol w="1051964"/>
                <a:gridCol w="720222"/>
                <a:gridCol w="898184"/>
              </a:tblGrid>
              <a:tr h="207838">
                <a:tc>
                  <a:txBody>
                    <a:bodyPr/>
                    <a:lstStyle/>
                    <a:p>
                      <a:pPr>
                        <a:lnSpc>
                          <a:spcPct val="105000"/>
                        </a:lnSpc>
                        <a:spcAft>
                          <a:spcPts val="1000"/>
                        </a:spcAft>
                      </a:pPr>
                      <a:r>
                        <a:rPr lang="en-US" sz="2200" b="1" dirty="0">
                          <a:effectLst/>
                        </a:rPr>
                        <a:t>S. </a:t>
                      </a:r>
                      <a:r>
                        <a:rPr lang="en-US" sz="2200" b="1" dirty="0" smtClean="0">
                          <a:effectLst/>
                        </a:rPr>
                        <a:t>No</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
                      </a:r>
                      <a:br>
                        <a:rPr lang="en-US" sz="2200" b="1">
                          <a:effectLst/>
                        </a:rPr>
                      </a:br>
                      <a:r>
                        <a:rPr lang="en-US" sz="2200" b="1">
                          <a:effectLst/>
                        </a:rPr>
                        <a:t>State</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G</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GD</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GDQ</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GDS</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GDSQ</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GQ</a:t>
                      </a:r>
                      <a:endParaRPr lang="en-US" sz="2200" b="1">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a:effectLst/>
                        </a:rPr>
                        <a:t>Grand Total</a:t>
                      </a:r>
                      <a:endParaRPr lang="en-US" sz="2200" b="1">
                        <a:effectLst/>
                        <a:latin typeface="Cambria"/>
                        <a:ea typeface="Times New Roman"/>
                        <a:cs typeface="Mangal"/>
                      </a:endParaRPr>
                    </a:p>
                  </a:txBody>
                  <a:tcPr marL="37420" marR="37420" marT="0" marB="0"/>
                </a:tc>
              </a:tr>
              <a:tr h="163451">
                <a:tc>
                  <a:txBody>
                    <a:bodyPr/>
                    <a:lstStyle/>
                    <a:p>
                      <a:pPr>
                        <a:lnSpc>
                          <a:spcPct val="105000"/>
                        </a:lnSpc>
                        <a:spcAft>
                          <a:spcPts val="1000"/>
                        </a:spcAft>
                      </a:pPr>
                      <a:r>
                        <a:rPr lang="en-US" sz="2200" b="1" dirty="0">
                          <a:effectLst/>
                        </a:rPr>
                        <a:t> </a:t>
                      </a:r>
                      <a:r>
                        <a:rPr lang="en-US" sz="2200" b="1" dirty="0" smtClean="0">
                          <a:effectLst/>
                        </a:rPr>
                        <a:t>27</a:t>
                      </a:r>
                      <a:endParaRPr lang="en-US" sz="2200" b="1" dirty="0">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dirty="0" err="1" smtClean="0">
                          <a:effectLst/>
                        </a:rPr>
                        <a:t>Telengana</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13</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4</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3</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5</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dirty="0">
                          <a:effectLst/>
                        </a:rPr>
                        <a:t>25</a:t>
                      </a:r>
                      <a:endParaRPr lang="en-US" sz="2200" b="1" dirty="0">
                        <a:effectLst/>
                        <a:latin typeface="Cambria"/>
                        <a:ea typeface="Times New Roman"/>
                        <a:cs typeface="Mangal"/>
                      </a:endParaRPr>
                    </a:p>
                  </a:txBody>
                  <a:tcPr marL="37420" marR="37420" marT="0" marB="0"/>
                </a:tc>
              </a:tr>
              <a:tr h="163451">
                <a:tc>
                  <a:txBody>
                    <a:bodyPr/>
                    <a:lstStyle/>
                    <a:p>
                      <a:pPr>
                        <a:lnSpc>
                          <a:spcPct val="105000"/>
                        </a:lnSpc>
                        <a:spcAft>
                          <a:spcPts val="1000"/>
                        </a:spcAft>
                      </a:pPr>
                      <a:r>
                        <a:rPr lang="en-US" sz="2200" b="1" dirty="0">
                          <a:effectLst/>
                        </a:rPr>
                        <a:t> </a:t>
                      </a:r>
                      <a:r>
                        <a:rPr lang="en-US" sz="2200" b="1" dirty="0" smtClean="0">
                          <a:effectLst/>
                        </a:rPr>
                        <a:t>28</a:t>
                      </a:r>
                      <a:endParaRPr lang="en-US" sz="2200" b="1" dirty="0">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dirty="0">
                          <a:effectLst/>
                        </a:rPr>
                        <a:t>Uttar </a:t>
                      </a:r>
                      <a:r>
                        <a:rPr lang="en-US" sz="2200" b="1" dirty="0" smtClean="0">
                          <a:effectLst/>
                        </a:rPr>
                        <a:t>Pradesh</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36</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13</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32</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2</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93</a:t>
                      </a:r>
                      <a:endParaRPr lang="en-US" sz="2200" b="1">
                        <a:effectLst/>
                        <a:latin typeface="Cambria"/>
                        <a:ea typeface="Times New Roman"/>
                        <a:cs typeface="Mangal"/>
                      </a:endParaRPr>
                    </a:p>
                  </a:txBody>
                  <a:tcPr marL="37420" marR="37420" marT="0" marB="0"/>
                </a:tc>
              </a:tr>
              <a:tr h="163451">
                <a:tc>
                  <a:txBody>
                    <a:bodyPr/>
                    <a:lstStyle/>
                    <a:p>
                      <a:pPr>
                        <a:lnSpc>
                          <a:spcPct val="105000"/>
                        </a:lnSpc>
                        <a:spcAft>
                          <a:spcPts val="1000"/>
                        </a:spcAft>
                      </a:pPr>
                      <a:r>
                        <a:rPr lang="en-US" sz="2200" b="1" dirty="0">
                          <a:effectLst/>
                        </a:rPr>
                        <a:t> </a:t>
                      </a:r>
                      <a:r>
                        <a:rPr lang="en-US" sz="2200" b="1" dirty="0" smtClean="0">
                          <a:effectLst/>
                        </a:rPr>
                        <a:t>29</a:t>
                      </a:r>
                      <a:endParaRPr lang="en-US" sz="2200" b="1" dirty="0">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dirty="0" err="1" smtClean="0">
                          <a:effectLst/>
                        </a:rPr>
                        <a:t>Uttrakhand</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dirty="0">
                          <a:effectLst/>
                        </a:rPr>
                        <a:t>12</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3</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5</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4</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dirty="0">
                          <a:effectLst/>
                        </a:rPr>
                        <a:t>34</a:t>
                      </a:r>
                      <a:endParaRPr lang="en-US" sz="2200" b="1" dirty="0">
                        <a:effectLst/>
                        <a:latin typeface="Cambria"/>
                        <a:ea typeface="Times New Roman"/>
                        <a:cs typeface="Mangal"/>
                      </a:endParaRPr>
                    </a:p>
                  </a:txBody>
                  <a:tcPr marL="37420" marR="37420" marT="0" marB="0"/>
                </a:tc>
              </a:tr>
              <a:tr h="163451">
                <a:tc>
                  <a:txBody>
                    <a:bodyPr/>
                    <a:lstStyle/>
                    <a:p>
                      <a:pPr>
                        <a:lnSpc>
                          <a:spcPct val="105000"/>
                        </a:lnSpc>
                        <a:spcAft>
                          <a:spcPts val="1000"/>
                        </a:spcAft>
                      </a:pPr>
                      <a:r>
                        <a:rPr lang="en-US" sz="2200" b="1" dirty="0">
                          <a:effectLst/>
                        </a:rPr>
                        <a:t> </a:t>
                      </a:r>
                      <a:r>
                        <a:rPr lang="en-US" sz="2200" b="1" dirty="0" smtClean="0">
                          <a:effectLst/>
                        </a:rPr>
                        <a:t>30</a:t>
                      </a:r>
                      <a:endParaRPr lang="en-US" sz="2200" b="1" dirty="0">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dirty="0">
                          <a:effectLst/>
                        </a:rPr>
                        <a:t>West Bengal  </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dirty="0">
                          <a:effectLst/>
                        </a:rPr>
                        <a:t>19</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dirty="0">
                          <a:effectLst/>
                        </a:rPr>
                        <a:t>13</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dirty="0">
                          <a:effectLst/>
                        </a:rPr>
                        <a:t>6</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dirty="0">
                          <a:effectLst/>
                        </a:rPr>
                        <a:t>2</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18</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a:effectLst/>
                        </a:rPr>
                        <a:t>0</a:t>
                      </a:r>
                      <a:endParaRPr lang="en-US" sz="2200" b="1">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dirty="0">
                          <a:effectLst/>
                        </a:rPr>
                        <a:t>58</a:t>
                      </a:r>
                      <a:endParaRPr lang="en-US" sz="2200" b="1" dirty="0">
                        <a:effectLst/>
                        <a:latin typeface="Cambria"/>
                        <a:ea typeface="Times New Roman"/>
                        <a:cs typeface="Mangal"/>
                      </a:endParaRPr>
                    </a:p>
                  </a:txBody>
                  <a:tcPr marL="37420" marR="37420" marT="0" marB="0"/>
                </a:tc>
              </a:tr>
              <a:tr h="163451">
                <a:tc>
                  <a:txBody>
                    <a:bodyPr/>
                    <a:lstStyle/>
                    <a:p>
                      <a:pPr>
                        <a:lnSpc>
                          <a:spcPct val="105000"/>
                        </a:lnSpc>
                        <a:spcAft>
                          <a:spcPts val="1000"/>
                        </a:spcAft>
                      </a:pPr>
                      <a:r>
                        <a:rPr lang="en-US" sz="2200" b="1" dirty="0">
                          <a:effectLst/>
                        </a:rPr>
                        <a:t> </a:t>
                      </a:r>
                      <a:endParaRPr lang="en-US" sz="2200" b="1" dirty="0">
                        <a:effectLst/>
                        <a:latin typeface="Cambria"/>
                        <a:ea typeface="Times New Roman"/>
                        <a:cs typeface="Mangal"/>
                      </a:endParaRPr>
                    </a:p>
                  </a:txBody>
                  <a:tcPr marL="37420" marR="37420" marT="0" marB="0"/>
                </a:tc>
                <a:tc>
                  <a:txBody>
                    <a:bodyPr/>
                    <a:lstStyle/>
                    <a:p>
                      <a:pPr>
                        <a:lnSpc>
                          <a:spcPct val="105000"/>
                        </a:lnSpc>
                        <a:spcAft>
                          <a:spcPts val="1000"/>
                        </a:spcAft>
                      </a:pPr>
                      <a:r>
                        <a:rPr lang="en-US" sz="2200" b="1" dirty="0">
                          <a:effectLst/>
                        </a:rPr>
                        <a:t>Grand Total </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dirty="0">
                          <a:effectLst/>
                        </a:rPr>
                        <a:t>295</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dirty="0">
                          <a:effectLst/>
                        </a:rPr>
                        <a:t>154</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dirty="0">
                          <a:effectLst/>
                        </a:rPr>
                        <a:t>131</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dirty="0">
                          <a:effectLst/>
                        </a:rPr>
                        <a:t>33</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dirty="0">
                          <a:effectLst/>
                        </a:rPr>
                        <a:t>239</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dirty="0">
                          <a:effectLst/>
                        </a:rPr>
                        <a:t>26</a:t>
                      </a:r>
                      <a:endParaRPr lang="en-US" sz="2200" b="1" dirty="0">
                        <a:effectLst/>
                        <a:latin typeface="Cambria"/>
                        <a:ea typeface="Times New Roman"/>
                        <a:cs typeface="Mangal"/>
                      </a:endParaRPr>
                    </a:p>
                  </a:txBody>
                  <a:tcPr marL="37420" marR="37420" marT="0" marB="0"/>
                </a:tc>
                <a:tc>
                  <a:txBody>
                    <a:bodyPr/>
                    <a:lstStyle/>
                    <a:p>
                      <a:pPr algn="ctr">
                        <a:lnSpc>
                          <a:spcPct val="105000"/>
                        </a:lnSpc>
                        <a:spcAft>
                          <a:spcPts val="1000"/>
                        </a:spcAft>
                      </a:pPr>
                      <a:r>
                        <a:rPr lang="en-US" sz="2200" b="1" dirty="0">
                          <a:effectLst/>
                        </a:rPr>
                        <a:t>878</a:t>
                      </a:r>
                      <a:endParaRPr lang="en-US" sz="2200" b="1" dirty="0">
                        <a:effectLst/>
                        <a:latin typeface="Cambria"/>
                        <a:ea typeface="Times New Roman"/>
                        <a:cs typeface="Mangal"/>
                      </a:endParaRPr>
                    </a:p>
                  </a:txBody>
                  <a:tcPr marL="37420" marR="37420" marT="0" marB="0"/>
                </a:tc>
              </a:tr>
            </a:tbl>
          </a:graphicData>
        </a:graphic>
      </p:graphicFrame>
      <p:sp>
        <p:nvSpPr>
          <p:cNvPr id="5" name="Title 1"/>
          <p:cNvSpPr>
            <a:spLocks noGrp="1"/>
          </p:cNvSpPr>
          <p:nvPr>
            <p:ph type="title"/>
          </p:nvPr>
        </p:nvSpPr>
        <p:spPr>
          <a:xfrm>
            <a:off x="0" y="0"/>
            <a:ext cx="9144000" cy="1408176"/>
          </a:xfrm>
        </p:spPr>
        <p:txBody>
          <a:bodyPr>
            <a:noAutofit/>
          </a:bodyPr>
          <a:lstStyle/>
          <a:p>
            <a:pPr algn="ctr"/>
            <a:r>
              <a:rPr lang="en-US" sz="3600" b="1" dirty="0" smtClean="0"/>
              <a:t>Existing </a:t>
            </a:r>
            <a:r>
              <a:rPr lang="en-US" sz="3600" b="1" dirty="0"/>
              <a:t>Hydrological Observation Stations </a:t>
            </a:r>
            <a:r>
              <a:rPr lang="en-US" sz="3600" b="1" dirty="0" smtClean="0"/>
              <a:t>of  </a:t>
            </a:r>
            <a:r>
              <a:rPr lang="en-US" sz="3600" dirty="0" smtClean="0"/>
              <a:t>CWC- State wise</a:t>
            </a:r>
            <a:endParaRPr lang="en-US" sz="3600" dirty="0"/>
          </a:p>
        </p:txBody>
      </p:sp>
    </p:spTree>
    <p:extLst>
      <p:ext uri="{BB962C8B-B14F-4D97-AF65-F5344CB8AC3E}">
        <p14:creationId xmlns:p14="http://schemas.microsoft.com/office/powerpoint/2010/main" val="271977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944562"/>
          </a:xfrm>
        </p:spPr>
        <p:txBody>
          <a:bodyPr rtlCol="0">
            <a:noAutofit/>
          </a:bodyPr>
          <a:lstStyle/>
          <a:p>
            <a:pPr fontAlgn="auto">
              <a:spcAft>
                <a:spcPts val="0"/>
              </a:spcAft>
              <a:defRPr/>
            </a:pPr>
            <a:r>
              <a:rPr lang="en-US" sz="3600" dirty="0"/>
              <a:t>Hydro-Meteorological Data Observation</a:t>
            </a:r>
            <a:endParaRPr lang="en-IN" sz="3600" dirty="0"/>
          </a:p>
        </p:txBody>
      </p:sp>
      <p:sp>
        <p:nvSpPr>
          <p:cNvPr id="3075" name="Content Placeholder 2"/>
          <p:cNvSpPr>
            <a:spLocks noGrp="1"/>
          </p:cNvSpPr>
          <p:nvPr>
            <p:ph idx="1"/>
          </p:nvPr>
        </p:nvSpPr>
        <p:spPr>
          <a:xfrm>
            <a:off x="228600" y="1524000"/>
            <a:ext cx="8686800" cy="4876800"/>
          </a:xfrm>
        </p:spPr>
        <p:txBody>
          <a:bodyPr>
            <a:normAutofit/>
          </a:bodyPr>
          <a:lstStyle/>
          <a:p>
            <a:pPr marL="741363" indent="-741363" algn="just">
              <a:buFont typeface="Wingdings" pitchFamily="2" charset="2"/>
              <a:buChar char="Ø"/>
            </a:pPr>
            <a:r>
              <a:rPr lang="en-US" b="1" dirty="0" smtClean="0">
                <a:cs typeface="Tahoma" pitchFamily="34" charset="0"/>
              </a:rPr>
              <a:t>Hydro-meteorological observations could be broadly defined as the scientific way for collection of flow data at a specific location along the river including selected meteorological parameters</a:t>
            </a:r>
          </a:p>
          <a:p>
            <a:pPr marL="741363" indent="-741363" algn="just">
              <a:buFont typeface="Wingdings" pitchFamily="2" charset="2"/>
              <a:buChar char="Ø"/>
            </a:pPr>
            <a:endParaRPr lang="en-US" sz="2000" b="1" dirty="0" smtClean="0">
              <a:cs typeface="Tahoma" pitchFamily="34" charset="0"/>
            </a:endParaRPr>
          </a:p>
          <a:p>
            <a:pPr marL="741363" indent="-741363" algn="just">
              <a:buFont typeface="Wingdings" pitchFamily="2" charset="2"/>
              <a:buChar char="Ø"/>
            </a:pPr>
            <a:r>
              <a:rPr lang="en-US" b="1" dirty="0" smtClean="0">
                <a:cs typeface="Tahoma" pitchFamily="34" charset="0"/>
              </a:rPr>
              <a:t>The reliability of the data is an important attribute for assessing the water resources in terms of quantity, quality and distribution in time and space .</a:t>
            </a:r>
            <a:endParaRPr lang="en-IN" dirty="0" smtClean="0"/>
          </a:p>
        </p:txBody>
      </p:sp>
    </p:spTree>
    <p:extLst>
      <p:ext uri="{BB962C8B-B14F-4D97-AF65-F5344CB8AC3E}">
        <p14:creationId xmlns:p14="http://schemas.microsoft.com/office/powerpoint/2010/main" val="1140667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30480"/>
            <a:ext cx="9128760" cy="1264920"/>
          </a:xfrm>
        </p:spPr>
        <p:txBody>
          <a:bodyPr>
            <a:noAutofit/>
          </a:bodyPr>
          <a:lstStyle/>
          <a:p>
            <a:pPr algn="ctr"/>
            <a:r>
              <a:rPr lang="en-US" sz="3600" b="1" dirty="0" smtClean="0"/>
              <a:t>Existing </a:t>
            </a:r>
            <a:r>
              <a:rPr lang="en-US" sz="3600" b="1" dirty="0"/>
              <a:t>Hydrological Observation </a:t>
            </a:r>
            <a:r>
              <a:rPr lang="en-US" sz="3600" dirty="0" smtClean="0"/>
              <a:t>Stations of CWC- Basin- wise</a:t>
            </a:r>
            <a:endParaRPr lang="en-US" sz="3600" dirty="0"/>
          </a:p>
        </p:txBody>
      </p:sp>
      <p:graphicFrame>
        <p:nvGraphicFramePr>
          <p:cNvPr id="5" name="Table 4"/>
          <p:cNvGraphicFramePr>
            <a:graphicFrameLocks noGrp="1"/>
          </p:cNvGraphicFramePr>
          <p:nvPr>
            <p:extLst>
              <p:ext uri="{D42A27DB-BD31-4B8C-83A1-F6EECF244321}">
                <p14:modId xmlns:p14="http://schemas.microsoft.com/office/powerpoint/2010/main" val="4168069586"/>
              </p:ext>
            </p:extLst>
          </p:nvPr>
        </p:nvGraphicFramePr>
        <p:xfrm>
          <a:off x="0" y="1524000"/>
          <a:ext cx="9144001" cy="5181600"/>
        </p:xfrm>
        <a:graphic>
          <a:graphicData uri="http://schemas.openxmlformats.org/drawingml/2006/table">
            <a:tbl>
              <a:tblPr firstRow="1" firstCol="1" bandRow="1">
                <a:tableStyleId>{D7AC3CCA-C797-4891-BE02-D94E43425B78}</a:tableStyleId>
              </a:tblPr>
              <a:tblGrid>
                <a:gridCol w="653145"/>
                <a:gridCol w="3322508"/>
                <a:gridCol w="596350"/>
                <a:gridCol w="571500"/>
                <a:gridCol w="816429"/>
                <a:gridCol w="816429"/>
                <a:gridCol w="816429"/>
                <a:gridCol w="571500"/>
                <a:gridCol w="898072"/>
                <a:gridCol w="81639"/>
              </a:tblGrid>
              <a:tr h="690880">
                <a:tc>
                  <a:txBody>
                    <a:bodyPr/>
                    <a:lstStyle/>
                    <a:p>
                      <a:pPr>
                        <a:lnSpc>
                          <a:spcPct val="115000"/>
                        </a:lnSpc>
                        <a:spcAft>
                          <a:spcPts val="1000"/>
                        </a:spcAft>
                      </a:pPr>
                      <a:r>
                        <a:rPr lang="en-US" sz="1900" b="1" dirty="0">
                          <a:effectLst/>
                        </a:rPr>
                        <a:t>S. </a:t>
                      </a:r>
                      <a:r>
                        <a:rPr lang="en-US" sz="1900" b="1" dirty="0" smtClean="0">
                          <a:effectLst/>
                        </a:rPr>
                        <a:t>N</a:t>
                      </a:r>
                      <a:endParaRPr lang="en-US" sz="1900" b="1" dirty="0">
                        <a:effectLst/>
                        <a:latin typeface="Cambria"/>
                        <a:ea typeface="Times New Roman"/>
                        <a:cs typeface="Mangal"/>
                      </a:endParaRPr>
                    </a:p>
                  </a:txBody>
                  <a:tcPr marL="37879" marR="37879" marT="0" marB="0"/>
                </a:tc>
                <a:tc>
                  <a:txBody>
                    <a:bodyPr/>
                    <a:lstStyle/>
                    <a:p>
                      <a:pPr>
                        <a:lnSpc>
                          <a:spcPct val="115000"/>
                        </a:lnSpc>
                        <a:spcAft>
                          <a:spcPts val="1000"/>
                        </a:spcAft>
                      </a:pPr>
                      <a:r>
                        <a:rPr lang="en-US" sz="1900" b="1" dirty="0">
                          <a:effectLst/>
                        </a:rPr>
                        <a:t>Name of Basin</a:t>
                      </a:r>
                      <a:endParaRPr lang="en-US" sz="1900" b="1" dirty="0">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a:effectLst/>
                        </a:rPr>
                        <a:t>G</a:t>
                      </a:r>
                      <a:endParaRPr lang="en-US" sz="1900" b="1">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a:effectLst/>
                        </a:rPr>
                        <a:t>GD</a:t>
                      </a:r>
                      <a:endParaRPr lang="en-US" sz="1900" b="1">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a:effectLst/>
                        </a:rPr>
                        <a:t>GDQ</a:t>
                      </a:r>
                      <a:endParaRPr lang="en-US" sz="1900" b="1">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a:effectLst/>
                        </a:rPr>
                        <a:t>GDS</a:t>
                      </a:r>
                      <a:endParaRPr lang="en-US" sz="1900" b="1">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a:effectLst/>
                        </a:rPr>
                        <a:t>GDSQ</a:t>
                      </a:r>
                      <a:endParaRPr lang="en-US" sz="1900" b="1">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a:effectLst/>
                        </a:rPr>
                        <a:t>GQ</a:t>
                      </a:r>
                      <a:endParaRPr lang="en-US" sz="1900" b="1">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a:effectLst/>
                        </a:rPr>
                        <a:t>Grand Total</a:t>
                      </a:r>
                      <a:endParaRPr lang="en-US" sz="1900" b="1">
                        <a:effectLst/>
                        <a:latin typeface="Cambria"/>
                        <a:ea typeface="Times New Roman"/>
                        <a:cs typeface="Mangal"/>
                      </a:endParaRPr>
                    </a:p>
                  </a:txBody>
                  <a:tcPr marL="37879" marR="37879" marT="0" marB="0"/>
                </a:tc>
                <a:tc>
                  <a:txBody>
                    <a:bodyPr/>
                    <a:lstStyle/>
                    <a:p>
                      <a:pPr>
                        <a:lnSpc>
                          <a:spcPct val="105000"/>
                        </a:lnSpc>
                        <a:spcAft>
                          <a:spcPts val="1000"/>
                        </a:spcAft>
                      </a:pPr>
                      <a:r>
                        <a:rPr lang="en-US" sz="1900" b="1" dirty="0">
                          <a:effectLst/>
                        </a:rPr>
                        <a:t> </a:t>
                      </a:r>
                      <a:endParaRPr lang="en-US" sz="1900" b="1" dirty="0">
                        <a:effectLst/>
                        <a:latin typeface="Cambria"/>
                        <a:ea typeface="Times New Roman"/>
                        <a:cs typeface="Mangal"/>
                      </a:endParaRPr>
                    </a:p>
                  </a:txBody>
                  <a:tcPr marL="0" marR="0" marT="0" marB="0" anchor="ctr"/>
                </a:tc>
              </a:tr>
              <a:tr h="345440">
                <a:tc>
                  <a:txBody>
                    <a:bodyPr/>
                    <a:lstStyle/>
                    <a:p>
                      <a:pPr>
                        <a:lnSpc>
                          <a:spcPct val="115000"/>
                        </a:lnSpc>
                        <a:spcAft>
                          <a:spcPts val="1000"/>
                        </a:spcAft>
                      </a:pPr>
                      <a:r>
                        <a:rPr lang="en-US" sz="1900" b="1">
                          <a:effectLst/>
                        </a:rPr>
                        <a:t>1.</a:t>
                      </a:r>
                      <a:endParaRPr lang="en-US" sz="1900" b="1">
                        <a:effectLst/>
                        <a:latin typeface="Cambria"/>
                        <a:ea typeface="Times New Roman"/>
                        <a:cs typeface="Mangal"/>
                      </a:endParaRPr>
                    </a:p>
                  </a:txBody>
                  <a:tcPr marL="37879" marR="37879" marT="0" marB="0"/>
                </a:tc>
                <a:tc>
                  <a:txBody>
                    <a:bodyPr/>
                    <a:lstStyle/>
                    <a:p>
                      <a:pPr>
                        <a:lnSpc>
                          <a:spcPct val="115000"/>
                        </a:lnSpc>
                        <a:spcAft>
                          <a:spcPts val="1000"/>
                        </a:spcAft>
                      </a:pPr>
                      <a:r>
                        <a:rPr lang="en-US" sz="1900" b="1" dirty="0" err="1">
                          <a:effectLst/>
                        </a:rPr>
                        <a:t>Brahmani-Baitarni</a:t>
                      </a:r>
                      <a:r>
                        <a:rPr lang="en-US" sz="1900" b="1" dirty="0">
                          <a:effectLst/>
                        </a:rPr>
                        <a:t> Basin</a:t>
                      </a:r>
                      <a:endParaRPr lang="en-US" sz="1900" b="1" dirty="0">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dirty="0">
                          <a:effectLst/>
                        </a:rPr>
                        <a:t>6</a:t>
                      </a:r>
                      <a:endParaRPr lang="en-US" sz="1900" b="1" dirty="0">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dirty="0">
                          <a:effectLst/>
                        </a:rPr>
                        <a:t>1</a:t>
                      </a:r>
                      <a:endParaRPr lang="en-US" sz="1900" b="1" dirty="0">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dirty="0">
                          <a:effectLst/>
                        </a:rPr>
                        <a:t>0</a:t>
                      </a:r>
                      <a:endParaRPr lang="en-US" sz="1900" b="1" dirty="0">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dirty="0">
                          <a:effectLst/>
                        </a:rPr>
                        <a:t>0</a:t>
                      </a:r>
                      <a:endParaRPr lang="en-US" sz="1900" b="1" dirty="0">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dirty="0">
                          <a:effectLst/>
                        </a:rPr>
                        <a:t>8</a:t>
                      </a:r>
                      <a:endParaRPr lang="en-US" sz="1900" b="1" dirty="0">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dirty="0">
                          <a:effectLst/>
                        </a:rPr>
                        <a:t>0</a:t>
                      </a:r>
                      <a:endParaRPr lang="en-US" sz="1900" b="1" dirty="0">
                        <a:effectLst/>
                        <a:latin typeface="Cambria"/>
                        <a:ea typeface="Times New Roman"/>
                        <a:cs typeface="Mangal"/>
                      </a:endParaRPr>
                    </a:p>
                  </a:txBody>
                  <a:tcPr marL="37879" marR="37879" marT="0" marB="0"/>
                </a:tc>
                <a:tc gridSpan="2">
                  <a:txBody>
                    <a:bodyPr/>
                    <a:lstStyle/>
                    <a:p>
                      <a:pPr algn="ctr">
                        <a:lnSpc>
                          <a:spcPct val="105000"/>
                        </a:lnSpc>
                        <a:spcAft>
                          <a:spcPts val="1000"/>
                        </a:spcAft>
                      </a:pPr>
                      <a:r>
                        <a:rPr lang="en-US" sz="1900" b="1" dirty="0">
                          <a:effectLst/>
                        </a:rPr>
                        <a:t>15</a:t>
                      </a:r>
                      <a:endParaRPr lang="en-US" sz="1900" b="1" dirty="0">
                        <a:effectLst/>
                        <a:latin typeface="Cambria"/>
                        <a:ea typeface="Times New Roman"/>
                        <a:cs typeface="Mangal"/>
                      </a:endParaRPr>
                    </a:p>
                  </a:txBody>
                  <a:tcPr marL="37879" marR="37879" marT="0" marB="0"/>
                </a:tc>
                <a:tc hMerge="1">
                  <a:txBody>
                    <a:bodyPr/>
                    <a:lstStyle/>
                    <a:p>
                      <a:endParaRPr lang="en-US"/>
                    </a:p>
                  </a:txBody>
                  <a:tcPr/>
                </a:tc>
              </a:tr>
              <a:tr h="345440">
                <a:tc>
                  <a:txBody>
                    <a:bodyPr/>
                    <a:lstStyle/>
                    <a:p>
                      <a:pPr>
                        <a:lnSpc>
                          <a:spcPct val="115000"/>
                        </a:lnSpc>
                        <a:spcAft>
                          <a:spcPts val="1000"/>
                        </a:spcAft>
                      </a:pPr>
                      <a:r>
                        <a:rPr lang="en-US" sz="1900" b="1">
                          <a:effectLst/>
                        </a:rPr>
                        <a:t>2.</a:t>
                      </a:r>
                      <a:endParaRPr lang="en-US" sz="1900" b="1">
                        <a:effectLst/>
                        <a:latin typeface="Cambria"/>
                        <a:ea typeface="Times New Roman"/>
                        <a:cs typeface="Mangal"/>
                      </a:endParaRPr>
                    </a:p>
                  </a:txBody>
                  <a:tcPr marL="37879" marR="37879" marT="0" marB="0"/>
                </a:tc>
                <a:tc>
                  <a:txBody>
                    <a:bodyPr/>
                    <a:lstStyle/>
                    <a:p>
                      <a:pPr>
                        <a:lnSpc>
                          <a:spcPct val="115000"/>
                        </a:lnSpc>
                        <a:spcAft>
                          <a:spcPts val="1000"/>
                        </a:spcAft>
                      </a:pPr>
                      <a:r>
                        <a:rPr lang="en-US" sz="1900" b="1">
                          <a:effectLst/>
                        </a:rPr>
                        <a:t>Cauvery Basin</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19</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15</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gridSpan="2">
                  <a:txBody>
                    <a:bodyPr/>
                    <a:lstStyle/>
                    <a:p>
                      <a:pPr algn="ctr">
                        <a:lnSpc>
                          <a:spcPct val="105000"/>
                        </a:lnSpc>
                        <a:spcAft>
                          <a:spcPts val="1000"/>
                        </a:spcAft>
                      </a:pPr>
                      <a:r>
                        <a:rPr lang="en-US" sz="1900" b="1">
                          <a:effectLst/>
                        </a:rPr>
                        <a:t>34</a:t>
                      </a:r>
                      <a:endParaRPr lang="en-US" sz="1900" b="1">
                        <a:effectLst/>
                        <a:latin typeface="Cambria"/>
                        <a:ea typeface="Times New Roman"/>
                        <a:cs typeface="Mangal"/>
                      </a:endParaRPr>
                    </a:p>
                  </a:txBody>
                  <a:tcPr marL="37879" marR="37879" marT="0" marB="0"/>
                </a:tc>
                <a:tc hMerge="1">
                  <a:txBody>
                    <a:bodyPr/>
                    <a:lstStyle/>
                    <a:p>
                      <a:endParaRPr lang="en-US"/>
                    </a:p>
                  </a:txBody>
                  <a:tcPr/>
                </a:tc>
              </a:tr>
              <a:tr h="690880">
                <a:tc>
                  <a:txBody>
                    <a:bodyPr/>
                    <a:lstStyle/>
                    <a:p>
                      <a:pPr>
                        <a:lnSpc>
                          <a:spcPct val="115000"/>
                        </a:lnSpc>
                        <a:spcAft>
                          <a:spcPts val="1000"/>
                        </a:spcAft>
                      </a:pPr>
                      <a:r>
                        <a:rPr lang="en-US" sz="1900" b="1">
                          <a:effectLst/>
                        </a:rPr>
                        <a:t>3.</a:t>
                      </a:r>
                      <a:endParaRPr lang="en-US" sz="1900" b="1">
                        <a:effectLst/>
                        <a:latin typeface="Cambria"/>
                        <a:ea typeface="Times New Roman"/>
                        <a:cs typeface="Mangal"/>
                      </a:endParaRPr>
                    </a:p>
                  </a:txBody>
                  <a:tcPr marL="37879" marR="37879" marT="0" marB="0"/>
                </a:tc>
                <a:tc>
                  <a:txBody>
                    <a:bodyPr/>
                    <a:lstStyle/>
                    <a:p>
                      <a:pPr>
                        <a:lnSpc>
                          <a:spcPct val="115000"/>
                        </a:lnSpc>
                        <a:spcAft>
                          <a:spcPts val="1000"/>
                        </a:spcAft>
                      </a:pPr>
                      <a:r>
                        <a:rPr lang="en-US" sz="1900" b="1" dirty="0">
                          <a:effectLst/>
                        </a:rPr>
                        <a:t>East Flowing Rivers between Mahanadi and </a:t>
                      </a:r>
                      <a:r>
                        <a:rPr lang="en-US" sz="1900" b="1" dirty="0" err="1">
                          <a:effectLst/>
                        </a:rPr>
                        <a:t>Pennar</a:t>
                      </a:r>
                      <a:endParaRPr lang="en-US" sz="1900" b="1" dirty="0">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7</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2</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4</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gridSpan="2">
                  <a:txBody>
                    <a:bodyPr/>
                    <a:lstStyle/>
                    <a:p>
                      <a:pPr algn="ctr">
                        <a:lnSpc>
                          <a:spcPct val="105000"/>
                        </a:lnSpc>
                        <a:spcAft>
                          <a:spcPts val="1000"/>
                        </a:spcAft>
                      </a:pPr>
                      <a:r>
                        <a:rPr lang="en-US" sz="1900" b="1">
                          <a:effectLst/>
                        </a:rPr>
                        <a:t>13</a:t>
                      </a:r>
                      <a:endParaRPr lang="en-US" sz="1900" b="1">
                        <a:effectLst/>
                        <a:latin typeface="Cambria"/>
                        <a:ea typeface="Times New Roman"/>
                        <a:cs typeface="Mangal"/>
                      </a:endParaRPr>
                    </a:p>
                  </a:txBody>
                  <a:tcPr marL="37879" marR="37879" marT="0" marB="0"/>
                </a:tc>
                <a:tc hMerge="1">
                  <a:txBody>
                    <a:bodyPr/>
                    <a:lstStyle/>
                    <a:p>
                      <a:endParaRPr lang="en-US"/>
                    </a:p>
                  </a:txBody>
                  <a:tcPr/>
                </a:tc>
              </a:tr>
              <a:tr h="690880">
                <a:tc>
                  <a:txBody>
                    <a:bodyPr/>
                    <a:lstStyle/>
                    <a:p>
                      <a:pPr>
                        <a:lnSpc>
                          <a:spcPct val="115000"/>
                        </a:lnSpc>
                        <a:spcAft>
                          <a:spcPts val="1000"/>
                        </a:spcAft>
                      </a:pPr>
                      <a:r>
                        <a:rPr lang="en-US" sz="1900" b="1">
                          <a:effectLst/>
                        </a:rPr>
                        <a:t>4.</a:t>
                      </a:r>
                      <a:endParaRPr lang="en-US" sz="1900" b="1">
                        <a:effectLst/>
                        <a:latin typeface="Cambria"/>
                        <a:ea typeface="Times New Roman"/>
                        <a:cs typeface="Mangal"/>
                      </a:endParaRPr>
                    </a:p>
                  </a:txBody>
                  <a:tcPr marL="37879" marR="37879" marT="0" marB="0"/>
                </a:tc>
                <a:tc>
                  <a:txBody>
                    <a:bodyPr/>
                    <a:lstStyle/>
                    <a:p>
                      <a:pPr>
                        <a:lnSpc>
                          <a:spcPct val="115000"/>
                        </a:lnSpc>
                        <a:spcAft>
                          <a:spcPts val="1000"/>
                        </a:spcAft>
                      </a:pPr>
                      <a:r>
                        <a:rPr lang="en-US" sz="1900" b="1" dirty="0">
                          <a:effectLst/>
                        </a:rPr>
                        <a:t>East Flowing Rivers between </a:t>
                      </a:r>
                      <a:r>
                        <a:rPr lang="en-US" sz="1900" b="1" dirty="0" err="1">
                          <a:effectLst/>
                        </a:rPr>
                        <a:t>Pennar</a:t>
                      </a:r>
                      <a:r>
                        <a:rPr lang="en-US" sz="1900" b="1" dirty="0">
                          <a:effectLst/>
                        </a:rPr>
                        <a:t> and </a:t>
                      </a:r>
                      <a:r>
                        <a:rPr lang="en-US" sz="1900" b="1" dirty="0" err="1">
                          <a:effectLst/>
                        </a:rPr>
                        <a:t>Kanyakumari</a:t>
                      </a:r>
                      <a:endParaRPr lang="en-US" sz="1900" b="1" dirty="0">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12</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5</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gridSpan="2">
                  <a:txBody>
                    <a:bodyPr/>
                    <a:lstStyle/>
                    <a:p>
                      <a:pPr algn="ctr">
                        <a:lnSpc>
                          <a:spcPct val="105000"/>
                        </a:lnSpc>
                        <a:spcAft>
                          <a:spcPts val="1000"/>
                        </a:spcAft>
                      </a:pPr>
                      <a:r>
                        <a:rPr lang="en-US" sz="1900" b="1" dirty="0">
                          <a:effectLst/>
                        </a:rPr>
                        <a:t>17</a:t>
                      </a:r>
                      <a:endParaRPr lang="en-US" sz="1900" b="1" dirty="0">
                        <a:effectLst/>
                        <a:latin typeface="Cambria"/>
                        <a:ea typeface="Times New Roman"/>
                        <a:cs typeface="Mangal"/>
                      </a:endParaRPr>
                    </a:p>
                  </a:txBody>
                  <a:tcPr marL="37879" marR="37879" marT="0" marB="0"/>
                </a:tc>
                <a:tc hMerge="1">
                  <a:txBody>
                    <a:bodyPr/>
                    <a:lstStyle/>
                    <a:p>
                      <a:endParaRPr lang="en-US"/>
                    </a:p>
                  </a:txBody>
                  <a:tcPr/>
                </a:tc>
              </a:tr>
              <a:tr h="690880">
                <a:tc>
                  <a:txBody>
                    <a:bodyPr/>
                    <a:lstStyle/>
                    <a:p>
                      <a:pPr>
                        <a:lnSpc>
                          <a:spcPct val="115000"/>
                        </a:lnSpc>
                        <a:spcAft>
                          <a:spcPts val="1000"/>
                        </a:spcAft>
                      </a:pPr>
                      <a:r>
                        <a:rPr lang="en-US" sz="1900" b="1">
                          <a:effectLst/>
                        </a:rPr>
                        <a:t>5.</a:t>
                      </a:r>
                      <a:endParaRPr lang="en-US" sz="1900" b="1">
                        <a:effectLst/>
                        <a:latin typeface="Cambria"/>
                        <a:ea typeface="Times New Roman"/>
                        <a:cs typeface="Mangal"/>
                      </a:endParaRPr>
                    </a:p>
                  </a:txBody>
                  <a:tcPr marL="37879" marR="37879" marT="0" marB="0"/>
                </a:tc>
                <a:tc>
                  <a:txBody>
                    <a:bodyPr/>
                    <a:lstStyle/>
                    <a:p>
                      <a:pPr>
                        <a:lnSpc>
                          <a:spcPct val="115000"/>
                        </a:lnSpc>
                        <a:spcAft>
                          <a:spcPts val="1000"/>
                        </a:spcAft>
                      </a:pPr>
                      <a:r>
                        <a:rPr lang="en-US" sz="1900" b="1">
                          <a:effectLst/>
                        </a:rPr>
                        <a:t>Ganga/Brahmaputra/Meghna/Barak Basin</a:t>
                      </a:r>
                      <a:endParaRPr lang="en-US" sz="1900" b="1">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a:effectLst/>
                        </a:rPr>
                        <a:t>164</a:t>
                      </a:r>
                      <a:endParaRPr lang="en-US" sz="1900" b="1">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a:effectLst/>
                        </a:rPr>
                        <a:t>81</a:t>
                      </a:r>
                      <a:endParaRPr lang="en-US" sz="1900" b="1">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a:effectLst/>
                        </a:rPr>
                        <a:t>49</a:t>
                      </a:r>
                      <a:endParaRPr lang="en-US" sz="1900" b="1">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a:effectLst/>
                        </a:rPr>
                        <a:t>29</a:t>
                      </a:r>
                      <a:endParaRPr lang="en-US" sz="1900" b="1">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a:effectLst/>
                        </a:rPr>
                        <a:t>101</a:t>
                      </a:r>
                      <a:endParaRPr lang="en-US" sz="1900" b="1">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dirty="0">
                          <a:effectLst/>
                        </a:rPr>
                        <a:t>24</a:t>
                      </a:r>
                      <a:endParaRPr lang="en-US" sz="1900" b="1" dirty="0">
                        <a:effectLst/>
                        <a:latin typeface="Cambria"/>
                        <a:ea typeface="Times New Roman"/>
                        <a:cs typeface="Mangal"/>
                      </a:endParaRPr>
                    </a:p>
                  </a:txBody>
                  <a:tcPr marL="37879" marR="37879" marT="0" marB="0"/>
                </a:tc>
                <a:tc gridSpan="2">
                  <a:txBody>
                    <a:bodyPr/>
                    <a:lstStyle/>
                    <a:p>
                      <a:pPr algn="ctr">
                        <a:lnSpc>
                          <a:spcPct val="115000"/>
                        </a:lnSpc>
                        <a:spcAft>
                          <a:spcPts val="1000"/>
                        </a:spcAft>
                      </a:pPr>
                      <a:r>
                        <a:rPr lang="en-US" sz="1900" b="1">
                          <a:effectLst/>
                        </a:rPr>
                        <a:t>445</a:t>
                      </a:r>
                      <a:endParaRPr lang="en-US" sz="1900" b="1">
                        <a:effectLst/>
                        <a:latin typeface="Cambria"/>
                        <a:ea typeface="Times New Roman"/>
                        <a:cs typeface="Mangal"/>
                      </a:endParaRPr>
                    </a:p>
                  </a:txBody>
                  <a:tcPr marL="37879" marR="37879" marT="0" marB="0"/>
                </a:tc>
                <a:tc hMerge="1">
                  <a:txBody>
                    <a:bodyPr/>
                    <a:lstStyle/>
                    <a:p>
                      <a:endParaRPr lang="en-US"/>
                    </a:p>
                  </a:txBody>
                  <a:tcPr/>
                </a:tc>
              </a:tr>
              <a:tr h="345440">
                <a:tc>
                  <a:txBody>
                    <a:bodyPr/>
                    <a:lstStyle/>
                    <a:p>
                      <a:pPr>
                        <a:lnSpc>
                          <a:spcPct val="115000"/>
                        </a:lnSpc>
                        <a:spcAft>
                          <a:spcPts val="1000"/>
                        </a:spcAft>
                      </a:pPr>
                      <a:r>
                        <a:rPr lang="en-US" sz="1900" b="1">
                          <a:effectLst/>
                        </a:rPr>
                        <a:t>6.</a:t>
                      </a:r>
                      <a:endParaRPr lang="en-US" sz="1900" b="1">
                        <a:effectLst/>
                        <a:latin typeface="Cambria"/>
                        <a:ea typeface="Times New Roman"/>
                        <a:cs typeface="Mangal"/>
                      </a:endParaRPr>
                    </a:p>
                  </a:txBody>
                  <a:tcPr marL="37879" marR="37879" marT="0" marB="0"/>
                </a:tc>
                <a:tc>
                  <a:txBody>
                    <a:bodyPr/>
                    <a:lstStyle/>
                    <a:p>
                      <a:pPr>
                        <a:lnSpc>
                          <a:spcPct val="115000"/>
                        </a:lnSpc>
                        <a:spcAft>
                          <a:spcPts val="1000"/>
                        </a:spcAft>
                      </a:pPr>
                      <a:r>
                        <a:rPr lang="en-US" sz="1900" b="1">
                          <a:effectLst/>
                        </a:rPr>
                        <a:t>Godavari Basin</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25</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26</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2</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1</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22</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1</a:t>
                      </a:r>
                      <a:endParaRPr lang="en-US" sz="1900" b="1">
                        <a:effectLst/>
                        <a:latin typeface="Cambria"/>
                        <a:ea typeface="Times New Roman"/>
                        <a:cs typeface="Mangal"/>
                      </a:endParaRPr>
                    </a:p>
                  </a:txBody>
                  <a:tcPr marL="37879" marR="37879" marT="0" marB="0"/>
                </a:tc>
                <a:tc gridSpan="2">
                  <a:txBody>
                    <a:bodyPr/>
                    <a:lstStyle/>
                    <a:p>
                      <a:pPr algn="ctr">
                        <a:lnSpc>
                          <a:spcPct val="105000"/>
                        </a:lnSpc>
                        <a:spcAft>
                          <a:spcPts val="1000"/>
                        </a:spcAft>
                      </a:pPr>
                      <a:r>
                        <a:rPr lang="en-US" sz="1900" b="1">
                          <a:effectLst/>
                        </a:rPr>
                        <a:t>77</a:t>
                      </a:r>
                      <a:endParaRPr lang="en-US" sz="1900" b="1">
                        <a:effectLst/>
                        <a:latin typeface="Cambria"/>
                        <a:ea typeface="Times New Roman"/>
                        <a:cs typeface="Mangal"/>
                      </a:endParaRPr>
                    </a:p>
                  </a:txBody>
                  <a:tcPr marL="37879" marR="37879" marT="0" marB="0"/>
                </a:tc>
                <a:tc hMerge="1">
                  <a:txBody>
                    <a:bodyPr/>
                    <a:lstStyle/>
                    <a:p>
                      <a:endParaRPr lang="en-US"/>
                    </a:p>
                  </a:txBody>
                  <a:tcPr/>
                </a:tc>
              </a:tr>
              <a:tr h="345440">
                <a:tc>
                  <a:txBody>
                    <a:bodyPr/>
                    <a:lstStyle/>
                    <a:p>
                      <a:pPr>
                        <a:lnSpc>
                          <a:spcPct val="115000"/>
                        </a:lnSpc>
                        <a:spcAft>
                          <a:spcPts val="1000"/>
                        </a:spcAft>
                      </a:pPr>
                      <a:r>
                        <a:rPr lang="en-US" sz="1900" b="1">
                          <a:effectLst/>
                        </a:rPr>
                        <a:t>7.</a:t>
                      </a:r>
                      <a:endParaRPr lang="en-US" sz="1900" b="1">
                        <a:effectLst/>
                        <a:latin typeface="Cambria"/>
                        <a:ea typeface="Times New Roman"/>
                        <a:cs typeface="Mangal"/>
                      </a:endParaRPr>
                    </a:p>
                  </a:txBody>
                  <a:tcPr marL="37879" marR="37879" marT="0" marB="0"/>
                </a:tc>
                <a:tc>
                  <a:txBody>
                    <a:bodyPr/>
                    <a:lstStyle/>
                    <a:p>
                      <a:pPr>
                        <a:lnSpc>
                          <a:spcPct val="115000"/>
                        </a:lnSpc>
                        <a:spcAft>
                          <a:spcPts val="1000"/>
                        </a:spcAft>
                      </a:pPr>
                      <a:r>
                        <a:rPr lang="en-US" sz="1900" b="1">
                          <a:effectLst/>
                        </a:rPr>
                        <a:t>Indus Basin</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7</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8</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3</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2</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6</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gridSpan="2">
                  <a:txBody>
                    <a:bodyPr/>
                    <a:lstStyle/>
                    <a:p>
                      <a:pPr algn="ctr">
                        <a:lnSpc>
                          <a:spcPct val="105000"/>
                        </a:lnSpc>
                        <a:spcAft>
                          <a:spcPts val="1000"/>
                        </a:spcAft>
                      </a:pPr>
                      <a:r>
                        <a:rPr lang="en-US" sz="1900" b="1">
                          <a:effectLst/>
                        </a:rPr>
                        <a:t>26</a:t>
                      </a:r>
                      <a:endParaRPr lang="en-US" sz="1900" b="1">
                        <a:effectLst/>
                        <a:latin typeface="Cambria"/>
                        <a:ea typeface="Times New Roman"/>
                        <a:cs typeface="Mangal"/>
                      </a:endParaRPr>
                    </a:p>
                  </a:txBody>
                  <a:tcPr marL="37879" marR="37879" marT="0" marB="0"/>
                </a:tc>
                <a:tc hMerge="1">
                  <a:txBody>
                    <a:bodyPr/>
                    <a:lstStyle/>
                    <a:p>
                      <a:endParaRPr lang="en-US"/>
                    </a:p>
                  </a:txBody>
                  <a:tcPr/>
                </a:tc>
              </a:tr>
              <a:tr h="345440">
                <a:tc>
                  <a:txBody>
                    <a:bodyPr/>
                    <a:lstStyle/>
                    <a:p>
                      <a:pPr>
                        <a:lnSpc>
                          <a:spcPct val="115000"/>
                        </a:lnSpc>
                        <a:spcAft>
                          <a:spcPts val="1000"/>
                        </a:spcAft>
                      </a:pPr>
                      <a:r>
                        <a:rPr lang="en-US" sz="1900" b="1">
                          <a:effectLst/>
                        </a:rPr>
                        <a:t>8.</a:t>
                      </a:r>
                      <a:endParaRPr lang="en-US" sz="1900" b="1">
                        <a:effectLst/>
                        <a:latin typeface="Cambria"/>
                        <a:ea typeface="Times New Roman"/>
                        <a:cs typeface="Mangal"/>
                      </a:endParaRPr>
                    </a:p>
                  </a:txBody>
                  <a:tcPr marL="37879" marR="37879" marT="0" marB="0"/>
                </a:tc>
                <a:tc>
                  <a:txBody>
                    <a:bodyPr/>
                    <a:lstStyle/>
                    <a:p>
                      <a:pPr>
                        <a:lnSpc>
                          <a:spcPct val="115000"/>
                        </a:lnSpc>
                        <a:spcAft>
                          <a:spcPts val="1000"/>
                        </a:spcAft>
                      </a:pPr>
                      <a:r>
                        <a:rPr lang="en-US" sz="1900" b="1">
                          <a:effectLst/>
                        </a:rPr>
                        <a:t>Krishna Basin</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16</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13</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10</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13</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1</a:t>
                      </a:r>
                      <a:endParaRPr lang="en-US" sz="1900" b="1">
                        <a:effectLst/>
                        <a:latin typeface="Cambria"/>
                        <a:ea typeface="Times New Roman"/>
                        <a:cs typeface="Mangal"/>
                      </a:endParaRPr>
                    </a:p>
                  </a:txBody>
                  <a:tcPr marL="37879" marR="37879" marT="0" marB="0"/>
                </a:tc>
                <a:tc gridSpan="2">
                  <a:txBody>
                    <a:bodyPr/>
                    <a:lstStyle/>
                    <a:p>
                      <a:pPr algn="ctr">
                        <a:lnSpc>
                          <a:spcPct val="105000"/>
                        </a:lnSpc>
                        <a:spcAft>
                          <a:spcPts val="1000"/>
                        </a:spcAft>
                      </a:pPr>
                      <a:r>
                        <a:rPr lang="en-US" sz="1900" b="1">
                          <a:effectLst/>
                        </a:rPr>
                        <a:t>53</a:t>
                      </a:r>
                      <a:endParaRPr lang="en-US" sz="1900" b="1">
                        <a:effectLst/>
                        <a:latin typeface="Cambria"/>
                        <a:ea typeface="Times New Roman"/>
                        <a:cs typeface="Mangal"/>
                      </a:endParaRPr>
                    </a:p>
                  </a:txBody>
                  <a:tcPr marL="37879" marR="37879" marT="0" marB="0"/>
                </a:tc>
                <a:tc hMerge="1">
                  <a:txBody>
                    <a:bodyPr/>
                    <a:lstStyle/>
                    <a:p>
                      <a:endParaRPr lang="en-US"/>
                    </a:p>
                  </a:txBody>
                  <a:tcPr/>
                </a:tc>
              </a:tr>
              <a:tr h="345440">
                <a:tc>
                  <a:txBody>
                    <a:bodyPr/>
                    <a:lstStyle/>
                    <a:p>
                      <a:pPr>
                        <a:lnSpc>
                          <a:spcPct val="115000"/>
                        </a:lnSpc>
                        <a:spcAft>
                          <a:spcPts val="1000"/>
                        </a:spcAft>
                      </a:pPr>
                      <a:r>
                        <a:rPr lang="en-US" sz="1900" b="1">
                          <a:effectLst/>
                        </a:rPr>
                        <a:t>9.</a:t>
                      </a:r>
                      <a:endParaRPr lang="en-US" sz="1900" b="1">
                        <a:effectLst/>
                        <a:latin typeface="Cambria"/>
                        <a:ea typeface="Times New Roman"/>
                        <a:cs typeface="Mangal"/>
                      </a:endParaRPr>
                    </a:p>
                  </a:txBody>
                  <a:tcPr marL="37879" marR="37879" marT="0" marB="0"/>
                </a:tc>
                <a:tc>
                  <a:txBody>
                    <a:bodyPr/>
                    <a:lstStyle/>
                    <a:p>
                      <a:pPr>
                        <a:lnSpc>
                          <a:spcPct val="115000"/>
                        </a:lnSpc>
                        <a:spcAft>
                          <a:spcPts val="1000"/>
                        </a:spcAft>
                      </a:pPr>
                      <a:r>
                        <a:rPr lang="en-US" sz="1900" b="1">
                          <a:effectLst/>
                        </a:rPr>
                        <a:t>Mahanadi Basin</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18</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3</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1</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17</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gridSpan="2">
                  <a:txBody>
                    <a:bodyPr/>
                    <a:lstStyle/>
                    <a:p>
                      <a:pPr algn="ctr">
                        <a:lnSpc>
                          <a:spcPct val="105000"/>
                        </a:lnSpc>
                        <a:spcAft>
                          <a:spcPts val="1000"/>
                        </a:spcAft>
                      </a:pPr>
                      <a:r>
                        <a:rPr lang="en-US" sz="1900" b="1">
                          <a:effectLst/>
                        </a:rPr>
                        <a:t>39</a:t>
                      </a:r>
                      <a:endParaRPr lang="en-US" sz="1900" b="1">
                        <a:effectLst/>
                        <a:latin typeface="Cambria"/>
                        <a:ea typeface="Times New Roman"/>
                        <a:cs typeface="Mangal"/>
                      </a:endParaRPr>
                    </a:p>
                  </a:txBody>
                  <a:tcPr marL="37879" marR="37879" marT="0" marB="0"/>
                </a:tc>
                <a:tc hMerge="1">
                  <a:txBody>
                    <a:bodyPr/>
                    <a:lstStyle/>
                    <a:p>
                      <a:endParaRPr lang="en-US"/>
                    </a:p>
                  </a:txBody>
                  <a:tcPr/>
                </a:tc>
              </a:tr>
              <a:tr h="345440">
                <a:tc>
                  <a:txBody>
                    <a:bodyPr/>
                    <a:lstStyle/>
                    <a:p>
                      <a:pPr>
                        <a:lnSpc>
                          <a:spcPct val="115000"/>
                        </a:lnSpc>
                        <a:spcAft>
                          <a:spcPts val="1000"/>
                        </a:spcAft>
                      </a:pPr>
                      <a:r>
                        <a:rPr lang="en-US" sz="1900" b="1">
                          <a:effectLst/>
                        </a:rPr>
                        <a:t>10.</a:t>
                      </a:r>
                      <a:endParaRPr lang="en-US" sz="1900" b="1">
                        <a:effectLst/>
                        <a:latin typeface="Cambria"/>
                        <a:ea typeface="Times New Roman"/>
                        <a:cs typeface="Mangal"/>
                      </a:endParaRPr>
                    </a:p>
                  </a:txBody>
                  <a:tcPr marL="37879" marR="37879" marT="0" marB="0"/>
                </a:tc>
                <a:tc>
                  <a:txBody>
                    <a:bodyPr/>
                    <a:lstStyle/>
                    <a:p>
                      <a:pPr>
                        <a:lnSpc>
                          <a:spcPct val="115000"/>
                        </a:lnSpc>
                        <a:spcAft>
                          <a:spcPts val="1000"/>
                        </a:spcAft>
                      </a:pPr>
                      <a:r>
                        <a:rPr lang="en-US" sz="1900" b="1" dirty="0" err="1">
                          <a:effectLst/>
                        </a:rPr>
                        <a:t>Mahi</a:t>
                      </a:r>
                      <a:r>
                        <a:rPr lang="en-US" sz="1900" b="1" dirty="0">
                          <a:effectLst/>
                        </a:rPr>
                        <a:t> Basin</a:t>
                      </a:r>
                      <a:endParaRPr lang="en-US" sz="1900" b="1" dirty="0">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6</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2</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1</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3</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gridSpan="2">
                  <a:txBody>
                    <a:bodyPr/>
                    <a:lstStyle/>
                    <a:p>
                      <a:pPr algn="ctr">
                        <a:lnSpc>
                          <a:spcPct val="105000"/>
                        </a:lnSpc>
                        <a:spcAft>
                          <a:spcPts val="1000"/>
                        </a:spcAft>
                      </a:pPr>
                      <a:r>
                        <a:rPr lang="en-US" sz="1900" b="1" dirty="0">
                          <a:effectLst/>
                        </a:rPr>
                        <a:t>12</a:t>
                      </a:r>
                      <a:endParaRPr lang="en-US" sz="1900" b="1" dirty="0">
                        <a:effectLst/>
                        <a:latin typeface="Cambria"/>
                        <a:ea typeface="Times New Roman"/>
                        <a:cs typeface="Mangal"/>
                      </a:endParaRPr>
                    </a:p>
                  </a:txBody>
                  <a:tcPr marL="37879" marR="37879" marT="0" marB="0"/>
                </a:tc>
                <a:tc hMerge="1">
                  <a:txBody>
                    <a:bodyPr/>
                    <a:lstStyle/>
                    <a:p>
                      <a:endParaRPr lang="en-US"/>
                    </a:p>
                  </a:txBody>
                  <a:tcPr/>
                </a:tc>
              </a:tr>
            </a:tbl>
          </a:graphicData>
        </a:graphic>
      </p:graphicFrame>
    </p:spTree>
    <p:extLst>
      <p:ext uri="{BB962C8B-B14F-4D97-AF65-F5344CB8AC3E}">
        <p14:creationId xmlns:p14="http://schemas.microsoft.com/office/powerpoint/2010/main" val="1628831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57949913"/>
              </p:ext>
            </p:extLst>
          </p:nvPr>
        </p:nvGraphicFramePr>
        <p:xfrm>
          <a:off x="0" y="1504718"/>
          <a:ext cx="9067800" cy="5298775"/>
        </p:xfrm>
        <a:graphic>
          <a:graphicData uri="http://schemas.openxmlformats.org/drawingml/2006/table">
            <a:tbl>
              <a:tblPr firstRow="1" firstCol="1" bandRow="1">
                <a:tableStyleId>{D7AC3CCA-C797-4891-BE02-D94E43425B78}</a:tableStyleId>
              </a:tblPr>
              <a:tblGrid>
                <a:gridCol w="547195"/>
                <a:gridCol w="3224370"/>
                <a:gridCol w="481476"/>
                <a:gridCol w="722214"/>
                <a:gridCol w="722214"/>
                <a:gridCol w="722214"/>
                <a:gridCol w="802460"/>
                <a:gridCol w="561722"/>
                <a:gridCol w="1203688"/>
                <a:gridCol w="80247"/>
              </a:tblGrid>
              <a:tr h="517079">
                <a:tc>
                  <a:txBody>
                    <a:bodyPr/>
                    <a:lstStyle/>
                    <a:p>
                      <a:pPr>
                        <a:lnSpc>
                          <a:spcPct val="115000"/>
                        </a:lnSpc>
                        <a:spcAft>
                          <a:spcPts val="1000"/>
                        </a:spcAft>
                      </a:pPr>
                      <a:r>
                        <a:rPr lang="en-US" sz="1900" b="1" dirty="0" err="1" smtClean="0">
                          <a:effectLst/>
                        </a:rPr>
                        <a:t>Sn</a:t>
                      </a:r>
                      <a:endParaRPr lang="en-US" sz="1900" b="1" dirty="0">
                        <a:effectLst/>
                        <a:latin typeface="Cambria"/>
                        <a:ea typeface="Times New Roman"/>
                        <a:cs typeface="Mangal"/>
                      </a:endParaRPr>
                    </a:p>
                  </a:txBody>
                  <a:tcPr marL="37879" marR="37879" marT="0" marB="0"/>
                </a:tc>
                <a:tc>
                  <a:txBody>
                    <a:bodyPr/>
                    <a:lstStyle/>
                    <a:p>
                      <a:pPr>
                        <a:lnSpc>
                          <a:spcPct val="115000"/>
                        </a:lnSpc>
                        <a:spcAft>
                          <a:spcPts val="1000"/>
                        </a:spcAft>
                      </a:pPr>
                      <a:r>
                        <a:rPr lang="en-US" sz="1900" b="1">
                          <a:effectLst/>
                        </a:rPr>
                        <a:t>Name of Basin</a:t>
                      </a:r>
                      <a:endParaRPr lang="en-US" sz="1900" b="1">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dirty="0">
                          <a:effectLst/>
                        </a:rPr>
                        <a:t>G</a:t>
                      </a:r>
                      <a:endParaRPr lang="en-US" sz="1900" b="1" dirty="0">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dirty="0">
                          <a:effectLst/>
                        </a:rPr>
                        <a:t>GD</a:t>
                      </a:r>
                      <a:endParaRPr lang="en-US" sz="1900" b="1" dirty="0">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a:effectLst/>
                        </a:rPr>
                        <a:t>GDQ</a:t>
                      </a:r>
                      <a:endParaRPr lang="en-US" sz="1900" b="1">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a:effectLst/>
                        </a:rPr>
                        <a:t>GDS</a:t>
                      </a:r>
                      <a:endParaRPr lang="en-US" sz="1900" b="1">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a:effectLst/>
                        </a:rPr>
                        <a:t>GDSQ</a:t>
                      </a:r>
                      <a:endParaRPr lang="en-US" sz="1900" b="1">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a:effectLst/>
                        </a:rPr>
                        <a:t>GQ</a:t>
                      </a:r>
                      <a:endParaRPr lang="en-US" sz="1900" b="1">
                        <a:effectLst/>
                        <a:latin typeface="Cambria"/>
                        <a:ea typeface="Times New Roman"/>
                        <a:cs typeface="Mangal"/>
                      </a:endParaRPr>
                    </a:p>
                  </a:txBody>
                  <a:tcPr marL="37879" marR="37879" marT="0" marB="0"/>
                </a:tc>
                <a:tc gridSpan="2">
                  <a:txBody>
                    <a:bodyPr/>
                    <a:lstStyle/>
                    <a:p>
                      <a:pPr algn="ctr">
                        <a:lnSpc>
                          <a:spcPct val="115000"/>
                        </a:lnSpc>
                        <a:spcAft>
                          <a:spcPts val="1000"/>
                        </a:spcAft>
                      </a:pPr>
                      <a:r>
                        <a:rPr lang="en-US" sz="1900" b="1" dirty="0" smtClean="0">
                          <a:effectLst/>
                        </a:rPr>
                        <a:t>G. </a:t>
                      </a:r>
                      <a:r>
                        <a:rPr lang="en-US" sz="1900" b="1" dirty="0">
                          <a:effectLst/>
                        </a:rPr>
                        <a:t>Total</a:t>
                      </a:r>
                      <a:endParaRPr lang="en-US" sz="1900" b="1" dirty="0">
                        <a:effectLst/>
                        <a:latin typeface="Cambria"/>
                        <a:ea typeface="Times New Roman"/>
                        <a:cs typeface="Mangal"/>
                      </a:endParaRPr>
                    </a:p>
                  </a:txBody>
                  <a:tcPr marL="37879" marR="37879" marT="0" marB="0"/>
                </a:tc>
                <a:tc hMerge="1">
                  <a:txBody>
                    <a:bodyPr/>
                    <a:lstStyle/>
                    <a:p>
                      <a:endParaRPr lang="en-US"/>
                    </a:p>
                  </a:txBody>
                  <a:tcPr/>
                </a:tc>
              </a:tr>
              <a:tr h="317473">
                <a:tc>
                  <a:txBody>
                    <a:bodyPr/>
                    <a:lstStyle/>
                    <a:p>
                      <a:pPr>
                        <a:lnSpc>
                          <a:spcPct val="115000"/>
                        </a:lnSpc>
                        <a:spcAft>
                          <a:spcPts val="1000"/>
                        </a:spcAft>
                      </a:pPr>
                      <a:r>
                        <a:rPr lang="en-US" sz="1900" b="1" dirty="0">
                          <a:effectLst/>
                        </a:rPr>
                        <a:t>11.</a:t>
                      </a:r>
                      <a:endParaRPr lang="en-US" sz="1900" b="1" dirty="0">
                        <a:effectLst/>
                        <a:latin typeface="Cambria"/>
                        <a:ea typeface="Times New Roman"/>
                        <a:cs typeface="Mangal"/>
                      </a:endParaRPr>
                    </a:p>
                  </a:txBody>
                  <a:tcPr marL="37879" marR="37879" marT="0" marB="0"/>
                </a:tc>
                <a:tc>
                  <a:txBody>
                    <a:bodyPr/>
                    <a:lstStyle/>
                    <a:p>
                      <a:pPr>
                        <a:lnSpc>
                          <a:spcPct val="115000"/>
                        </a:lnSpc>
                        <a:spcAft>
                          <a:spcPts val="1000"/>
                        </a:spcAft>
                      </a:pPr>
                      <a:r>
                        <a:rPr lang="en-US" sz="1900" b="1">
                          <a:effectLst/>
                        </a:rPr>
                        <a:t>Narmada Basin</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8</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7</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11</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gridSpan="2">
                  <a:txBody>
                    <a:bodyPr/>
                    <a:lstStyle/>
                    <a:p>
                      <a:pPr algn="ctr">
                        <a:lnSpc>
                          <a:spcPct val="105000"/>
                        </a:lnSpc>
                        <a:spcAft>
                          <a:spcPts val="1000"/>
                        </a:spcAft>
                      </a:pPr>
                      <a:r>
                        <a:rPr lang="en-US" sz="1900" b="1">
                          <a:effectLst/>
                        </a:rPr>
                        <a:t>26</a:t>
                      </a:r>
                      <a:endParaRPr lang="en-US" sz="1900" b="1">
                        <a:effectLst/>
                        <a:latin typeface="Cambria"/>
                        <a:ea typeface="Times New Roman"/>
                        <a:cs typeface="Mangal"/>
                      </a:endParaRPr>
                    </a:p>
                  </a:txBody>
                  <a:tcPr marL="37879" marR="37879" marT="0" marB="0"/>
                </a:tc>
                <a:tc hMerge="1">
                  <a:txBody>
                    <a:bodyPr/>
                    <a:lstStyle/>
                    <a:p>
                      <a:endParaRPr lang="en-US"/>
                    </a:p>
                  </a:txBody>
                  <a:tcPr/>
                </a:tc>
              </a:tr>
              <a:tr h="317473">
                <a:tc>
                  <a:txBody>
                    <a:bodyPr/>
                    <a:lstStyle/>
                    <a:p>
                      <a:pPr>
                        <a:lnSpc>
                          <a:spcPct val="115000"/>
                        </a:lnSpc>
                        <a:spcAft>
                          <a:spcPts val="1000"/>
                        </a:spcAft>
                      </a:pPr>
                      <a:r>
                        <a:rPr lang="en-US" sz="1900" b="1" dirty="0">
                          <a:effectLst/>
                        </a:rPr>
                        <a:t>12.</a:t>
                      </a:r>
                      <a:endParaRPr lang="en-US" sz="1900" b="1" dirty="0">
                        <a:effectLst/>
                        <a:latin typeface="Cambria"/>
                        <a:ea typeface="Times New Roman"/>
                        <a:cs typeface="Mangal"/>
                      </a:endParaRPr>
                    </a:p>
                  </a:txBody>
                  <a:tcPr marL="37879" marR="37879" marT="0" marB="0"/>
                </a:tc>
                <a:tc>
                  <a:txBody>
                    <a:bodyPr/>
                    <a:lstStyle/>
                    <a:p>
                      <a:pPr>
                        <a:lnSpc>
                          <a:spcPct val="115000"/>
                        </a:lnSpc>
                        <a:spcAft>
                          <a:spcPts val="1000"/>
                        </a:spcAft>
                      </a:pPr>
                      <a:r>
                        <a:rPr lang="en-US" sz="1900" b="1" dirty="0" err="1">
                          <a:effectLst/>
                        </a:rPr>
                        <a:t>Pennar</a:t>
                      </a:r>
                      <a:r>
                        <a:rPr lang="en-US" sz="1900" b="1" dirty="0">
                          <a:effectLst/>
                        </a:rPr>
                        <a:t> Basin</a:t>
                      </a:r>
                      <a:endParaRPr lang="en-US" sz="1900" b="1" dirty="0">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6</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2</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gridSpan="2">
                  <a:txBody>
                    <a:bodyPr/>
                    <a:lstStyle/>
                    <a:p>
                      <a:pPr algn="ctr">
                        <a:lnSpc>
                          <a:spcPct val="105000"/>
                        </a:lnSpc>
                        <a:spcAft>
                          <a:spcPts val="1000"/>
                        </a:spcAft>
                      </a:pPr>
                      <a:r>
                        <a:rPr lang="en-US" sz="1900" b="1">
                          <a:effectLst/>
                        </a:rPr>
                        <a:t>8</a:t>
                      </a:r>
                      <a:endParaRPr lang="en-US" sz="1900" b="1">
                        <a:effectLst/>
                        <a:latin typeface="Cambria"/>
                        <a:ea typeface="Times New Roman"/>
                        <a:cs typeface="Mangal"/>
                      </a:endParaRPr>
                    </a:p>
                  </a:txBody>
                  <a:tcPr marL="37879" marR="37879" marT="0" marB="0"/>
                </a:tc>
                <a:tc hMerge="1">
                  <a:txBody>
                    <a:bodyPr/>
                    <a:lstStyle/>
                    <a:p>
                      <a:endParaRPr lang="en-US"/>
                    </a:p>
                  </a:txBody>
                  <a:tcPr/>
                </a:tc>
              </a:tr>
              <a:tr h="317473">
                <a:tc>
                  <a:txBody>
                    <a:bodyPr/>
                    <a:lstStyle/>
                    <a:p>
                      <a:pPr>
                        <a:lnSpc>
                          <a:spcPct val="115000"/>
                        </a:lnSpc>
                        <a:spcAft>
                          <a:spcPts val="1000"/>
                        </a:spcAft>
                      </a:pPr>
                      <a:r>
                        <a:rPr lang="en-US" sz="1900" b="1">
                          <a:effectLst/>
                        </a:rPr>
                        <a:t>13.</a:t>
                      </a:r>
                      <a:endParaRPr lang="en-US" sz="1900" b="1">
                        <a:effectLst/>
                        <a:latin typeface="Cambria"/>
                        <a:ea typeface="Times New Roman"/>
                        <a:cs typeface="Mangal"/>
                      </a:endParaRPr>
                    </a:p>
                  </a:txBody>
                  <a:tcPr marL="37879" marR="37879" marT="0" marB="0"/>
                </a:tc>
                <a:tc>
                  <a:txBody>
                    <a:bodyPr/>
                    <a:lstStyle/>
                    <a:p>
                      <a:pPr>
                        <a:lnSpc>
                          <a:spcPct val="115000"/>
                        </a:lnSpc>
                        <a:spcAft>
                          <a:spcPts val="1000"/>
                        </a:spcAft>
                      </a:pPr>
                      <a:r>
                        <a:rPr lang="en-US" sz="1900" b="1" dirty="0">
                          <a:effectLst/>
                        </a:rPr>
                        <a:t>Sabarmati Basin</a:t>
                      </a:r>
                      <a:endParaRPr lang="en-US" sz="1900" b="1" dirty="0">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7</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3</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2</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1</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gridSpan="2">
                  <a:txBody>
                    <a:bodyPr/>
                    <a:lstStyle/>
                    <a:p>
                      <a:pPr algn="ctr">
                        <a:lnSpc>
                          <a:spcPct val="105000"/>
                        </a:lnSpc>
                        <a:spcAft>
                          <a:spcPts val="1000"/>
                        </a:spcAft>
                      </a:pPr>
                      <a:r>
                        <a:rPr lang="en-US" sz="1900" b="1">
                          <a:effectLst/>
                        </a:rPr>
                        <a:t>13</a:t>
                      </a:r>
                      <a:endParaRPr lang="en-US" sz="1900" b="1">
                        <a:effectLst/>
                        <a:latin typeface="Cambria"/>
                        <a:ea typeface="Times New Roman"/>
                        <a:cs typeface="Mangal"/>
                      </a:endParaRPr>
                    </a:p>
                  </a:txBody>
                  <a:tcPr marL="37879" marR="37879" marT="0" marB="0"/>
                </a:tc>
                <a:tc hMerge="1">
                  <a:txBody>
                    <a:bodyPr/>
                    <a:lstStyle/>
                    <a:p>
                      <a:endParaRPr lang="en-US"/>
                    </a:p>
                  </a:txBody>
                  <a:tcPr/>
                </a:tc>
              </a:tr>
              <a:tr h="317473">
                <a:tc>
                  <a:txBody>
                    <a:bodyPr/>
                    <a:lstStyle/>
                    <a:p>
                      <a:pPr>
                        <a:lnSpc>
                          <a:spcPct val="115000"/>
                        </a:lnSpc>
                        <a:spcAft>
                          <a:spcPts val="1000"/>
                        </a:spcAft>
                      </a:pPr>
                      <a:r>
                        <a:rPr lang="en-US" sz="1900" b="1">
                          <a:effectLst/>
                        </a:rPr>
                        <a:t>14.</a:t>
                      </a:r>
                      <a:endParaRPr lang="en-US" sz="1900" b="1">
                        <a:effectLst/>
                        <a:latin typeface="Cambria"/>
                        <a:ea typeface="Times New Roman"/>
                        <a:cs typeface="Mangal"/>
                      </a:endParaRPr>
                    </a:p>
                  </a:txBody>
                  <a:tcPr marL="37879" marR="37879" marT="0" marB="0"/>
                </a:tc>
                <a:tc>
                  <a:txBody>
                    <a:bodyPr/>
                    <a:lstStyle/>
                    <a:p>
                      <a:pPr>
                        <a:lnSpc>
                          <a:spcPct val="115000"/>
                        </a:lnSpc>
                        <a:spcAft>
                          <a:spcPts val="1000"/>
                        </a:spcAft>
                      </a:pPr>
                      <a:r>
                        <a:rPr lang="en-US" sz="1900" b="1" dirty="0" err="1">
                          <a:effectLst/>
                        </a:rPr>
                        <a:t>Subernarekha</a:t>
                      </a:r>
                      <a:r>
                        <a:rPr lang="en-US" sz="1900" b="1" dirty="0">
                          <a:effectLst/>
                        </a:rPr>
                        <a:t> Basin</a:t>
                      </a:r>
                      <a:endParaRPr lang="en-US" sz="1900" b="1" dirty="0">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5</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2</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1</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4</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gridSpan="2">
                  <a:txBody>
                    <a:bodyPr/>
                    <a:lstStyle/>
                    <a:p>
                      <a:pPr algn="ctr">
                        <a:lnSpc>
                          <a:spcPct val="105000"/>
                        </a:lnSpc>
                        <a:spcAft>
                          <a:spcPts val="1000"/>
                        </a:spcAft>
                      </a:pPr>
                      <a:r>
                        <a:rPr lang="en-US" sz="1900" b="1">
                          <a:effectLst/>
                        </a:rPr>
                        <a:t>12</a:t>
                      </a:r>
                      <a:endParaRPr lang="en-US" sz="1900" b="1">
                        <a:effectLst/>
                        <a:latin typeface="Cambria"/>
                        <a:ea typeface="Times New Roman"/>
                        <a:cs typeface="Mangal"/>
                      </a:endParaRPr>
                    </a:p>
                  </a:txBody>
                  <a:tcPr marL="37879" marR="37879" marT="0" marB="0"/>
                </a:tc>
                <a:tc hMerge="1">
                  <a:txBody>
                    <a:bodyPr/>
                    <a:lstStyle/>
                    <a:p>
                      <a:endParaRPr lang="en-US"/>
                    </a:p>
                  </a:txBody>
                  <a:tcPr/>
                </a:tc>
              </a:tr>
              <a:tr h="317473">
                <a:tc>
                  <a:txBody>
                    <a:bodyPr/>
                    <a:lstStyle/>
                    <a:p>
                      <a:pPr>
                        <a:lnSpc>
                          <a:spcPct val="115000"/>
                        </a:lnSpc>
                        <a:spcAft>
                          <a:spcPts val="1000"/>
                        </a:spcAft>
                      </a:pPr>
                      <a:r>
                        <a:rPr lang="en-US" sz="1900" b="1">
                          <a:effectLst/>
                        </a:rPr>
                        <a:t>15.</a:t>
                      </a:r>
                      <a:endParaRPr lang="en-US" sz="1900" b="1">
                        <a:effectLst/>
                        <a:latin typeface="Cambria"/>
                        <a:ea typeface="Times New Roman"/>
                        <a:cs typeface="Mangal"/>
                      </a:endParaRPr>
                    </a:p>
                  </a:txBody>
                  <a:tcPr marL="37879" marR="37879" marT="0" marB="0"/>
                </a:tc>
                <a:tc>
                  <a:txBody>
                    <a:bodyPr/>
                    <a:lstStyle/>
                    <a:p>
                      <a:pPr>
                        <a:lnSpc>
                          <a:spcPct val="115000"/>
                        </a:lnSpc>
                        <a:spcAft>
                          <a:spcPts val="1000"/>
                        </a:spcAft>
                      </a:pPr>
                      <a:r>
                        <a:rPr lang="en-US" sz="1900" b="1" dirty="0" err="1">
                          <a:effectLst/>
                        </a:rPr>
                        <a:t>Tapi</a:t>
                      </a:r>
                      <a:r>
                        <a:rPr lang="en-US" sz="1900" b="1" dirty="0">
                          <a:effectLst/>
                        </a:rPr>
                        <a:t> Basin</a:t>
                      </a:r>
                      <a:endParaRPr lang="en-US" sz="1900" b="1" dirty="0">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12</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1</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1</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1</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3</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gridSpan="2">
                  <a:txBody>
                    <a:bodyPr/>
                    <a:lstStyle/>
                    <a:p>
                      <a:pPr algn="ctr">
                        <a:lnSpc>
                          <a:spcPct val="105000"/>
                        </a:lnSpc>
                        <a:spcAft>
                          <a:spcPts val="1000"/>
                        </a:spcAft>
                      </a:pPr>
                      <a:r>
                        <a:rPr lang="en-US" sz="1900" b="1" dirty="0">
                          <a:effectLst/>
                        </a:rPr>
                        <a:t>18</a:t>
                      </a:r>
                      <a:endParaRPr lang="en-US" sz="1900" b="1" dirty="0">
                        <a:effectLst/>
                        <a:latin typeface="Cambria"/>
                        <a:ea typeface="Times New Roman"/>
                        <a:cs typeface="Mangal"/>
                      </a:endParaRPr>
                    </a:p>
                  </a:txBody>
                  <a:tcPr marL="37879" marR="37879" marT="0" marB="0"/>
                </a:tc>
                <a:tc hMerge="1">
                  <a:txBody>
                    <a:bodyPr/>
                    <a:lstStyle/>
                    <a:p>
                      <a:endParaRPr lang="en-US"/>
                    </a:p>
                  </a:txBody>
                  <a:tcPr/>
                </a:tc>
              </a:tr>
              <a:tr h="317473">
                <a:tc>
                  <a:txBody>
                    <a:bodyPr/>
                    <a:lstStyle/>
                    <a:p>
                      <a:pPr>
                        <a:lnSpc>
                          <a:spcPct val="115000"/>
                        </a:lnSpc>
                        <a:spcAft>
                          <a:spcPts val="1000"/>
                        </a:spcAft>
                      </a:pPr>
                      <a:r>
                        <a:rPr lang="en-US" sz="1900" b="1">
                          <a:effectLst/>
                        </a:rPr>
                        <a:t>16.</a:t>
                      </a:r>
                      <a:endParaRPr lang="en-US" sz="1900" b="1">
                        <a:effectLst/>
                        <a:latin typeface="Cambria"/>
                        <a:ea typeface="Times New Roman"/>
                        <a:cs typeface="Mangal"/>
                      </a:endParaRPr>
                    </a:p>
                  </a:txBody>
                  <a:tcPr marL="37879" marR="37879" marT="0" marB="0"/>
                </a:tc>
                <a:tc>
                  <a:txBody>
                    <a:bodyPr/>
                    <a:lstStyle/>
                    <a:p>
                      <a:pPr>
                        <a:lnSpc>
                          <a:spcPct val="115000"/>
                        </a:lnSpc>
                        <a:spcAft>
                          <a:spcPts val="1000"/>
                        </a:spcAft>
                      </a:pPr>
                      <a:r>
                        <a:rPr lang="en-US" sz="1900" b="1" dirty="0">
                          <a:effectLst/>
                        </a:rPr>
                        <a:t>WFR from </a:t>
                      </a:r>
                      <a:r>
                        <a:rPr lang="en-US" sz="1900" b="1" dirty="0" err="1">
                          <a:effectLst/>
                        </a:rPr>
                        <a:t>Tapi</a:t>
                      </a:r>
                      <a:r>
                        <a:rPr lang="en-US" sz="1900" b="1" dirty="0">
                          <a:effectLst/>
                        </a:rPr>
                        <a:t> to </a:t>
                      </a:r>
                      <a:r>
                        <a:rPr lang="en-US" sz="1900" b="1" dirty="0" err="1">
                          <a:effectLst/>
                        </a:rPr>
                        <a:t>Tadri</a:t>
                      </a:r>
                      <a:endParaRPr lang="en-US" sz="1900" b="1" dirty="0">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dirty="0">
                          <a:effectLst/>
                        </a:rPr>
                        <a:t>8</a:t>
                      </a:r>
                      <a:endParaRPr lang="en-US" sz="1900" b="1" dirty="0">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7</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4</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3</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gridSpan="2">
                  <a:txBody>
                    <a:bodyPr/>
                    <a:lstStyle/>
                    <a:p>
                      <a:pPr algn="ctr">
                        <a:lnSpc>
                          <a:spcPct val="105000"/>
                        </a:lnSpc>
                        <a:spcAft>
                          <a:spcPts val="1000"/>
                        </a:spcAft>
                      </a:pPr>
                      <a:r>
                        <a:rPr lang="en-US" sz="1900" b="1">
                          <a:effectLst/>
                        </a:rPr>
                        <a:t>22</a:t>
                      </a:r>
                      <a:endParaRPr lang="en-US" sz="1900" b="1">
                        <a:effectLst/>
                        <a:latin typeface="Cambria"/>
                        <a:ea typeface="Times New Roman"/>
                        <a:cs typeface="Mangal"/>
                      </a:endParaRPr>
                    </a:p>
                  </a:txBody>
                  <a:tcPr marL="37879" marR="37879" marT="0" marB="0"/>
                </a:tc>
                <a:tc hMerge="1">
                  <a:txBody>
                    <a:bodyPr/>
                    <a:lstStyle/>
                    <a:p>
                      <a:endParaRPr lang="en-US"/>
                    </a:p>
                  </a:txBody>
                  <a:tcPr/>
                </a:tc>
              </a:tr>
              <a:tr h="634947">
                <a:tc>
                  <a:txBody>
                    <a:bodyPr/>
                    <a:lstStyle/>
                    <a:p>
                      <a:pPr>
                        <a:lnSpc>
                          <a:spcPct val="115000"/>
                        </a:lnSpc>
                        <a:spcAft>
                          <a:spcPts val="1000"/>
                        </a:spcAft>
                      </a:pPr>
                      <a:r>
                        <a:rPr lang="en-US" sz="1900" b="1">
                          <a:effectLst/>
                        </a:rPr>
                        <a:t>17.</a:t>
                      </a:r>
                      <a:endParaRPr lang="en-US" sz="1900" b="1">
                        <a:effectLst/>
                        <a:latin typeface="Cambria"/>
                        <a:ea typeface="Times New Roman"/>
                        <a:cs typeface="Mangal"/>
                      </a:endParaRPr>
                    </a:p>
                  </a:txBody>
                  <a:tcPr marL="37879" marR="37879" marT="0" marB="0"/>
                </a:tc>
                <a:tc>
                  <a:txBody>
                    <a:bodyPr/>
                    <a:lstStyle/>
                    <a:p>
                      <a:pPr>
                        <a:lnSpc>
                          <a:spcPct val="115000"/>
                        </a:lnSpc>
                        <a:spcAft>
                          <a:spcPts val="1000"/>
                        </a:spcAft>
                      </a:pPr>
                      <a:r>
                        <a:rPr lang="en-US" sz="1900" b="1">
                          <a:effectLst/>
                        </a:rPr>
                        <a:t>WFR from Tadri to Kanyakumari</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dirty="0">
                          <a:effectLst/>
                        </a:rPr>
                        <a:t>0</a:t>
                      </a:r>
                      <a:endParaRPr lang="en-US" sz="1900" b="1" dirty="0">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dirty="0">
                          <a:effectLst/>
                        </a:rPr>
                        <a:t>11</a:t>
                      </a:r>
                      <a:endParaRPr lang="en-US" sz="1900" b="1" dirty="0">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dirty="0">
                          <a:effectLst/>
                        </a:rPr>
                        <a:t>0</a:t>
                      </a:r>
                      <a:endParaRPr lang="en-US" sz="1900" b="1" dirty="0">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18</a:t>
                      </a:r>
                      <a:endParaRPr lang="en-US" sz="1900" b="1">
                        <a:effectLst/>
                        <a:latin typeface="Cambria"/>
                        <a:ea typeface="Times New Roman"/>
                        <a:cs typeface="Mangal"/>
                      </a:endParaRPr>
                    </a:p>
                  </a:txBody>
                  <a:tcPr marL="37879" marR="37879" marT="0" marB="0"/>
                </a:tc>
                <a:tc>
                  <a:txBody>
                    <a:bodyPr/>
                    <a:lstStyle/>
                    <a:p>
                      <a:pPr algn="ctr">
                        <a:lnSpc>
                          <a:spcPct val="10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gridSpan="2">
                  <a:txBody>
                    <a:bodyPr/>
                    <a:lstStyle/>
                    <a:p>
                      <a:pPr algn="ctr">
                        <a:lnSpc>
                          <a:spcPct val="105000"/>
                        </a:lnSpc>
                        <a:spcAft>
                          <a:spcPts val="1000"/>
                        </a:spcAft>
                      </a:pPr>
                      <a:r>
                        <a:rPr lang="en-US" sz="1900" b="1" dirty="0">
                          <a:effectLst/>
                        </a:rPr>
                        <a:t>29</a:t>
                      </a:r>
                      <a:endParaRPr lang="en-US" sz="1900" b="1" dirty="0">
                        <a:effectLst/>
                        <a:latin typeface="Cambria"/>
                        <a:ea typeface="Times New Roman"/>
                        <a:cs typeface="Mangal"/>
                      </a:endParaRPr>
                    </a:p>
                  </a:txBody>
                  <a:tcPr marL="37879" marR="37879" marT="0" marB="0"/>
                </a:tc>
                <a:tc hMerge="1">
                  <a:txBody>
                    <a:bodyPr/>
                    <a:lstStyle/>
                    <a:p>
                      <a:endParaRPr lang="en-US"/>
                    </a:p>
                  </a:txBody>
                  <a:tcPr/>
                </a:tc>
              </a:tr>
              <a:tr h="451326">
                <a:tc>
                  <a:txBody>
                    <a:bodyPr/>
                    <a:lstStyle/>
                    <a:p>
                      <a:pPr>
                        <a:lnSpc>
                          <a:spcPct val="115000"/>
                        </a:lnSpc>
                        <a:spcAft>
                          <a:spcPts val="1000"/>
                        </a:spcAft>
                      </a:pPr>
                      <a:r>
                        <a:rPr lang="en-US" sz="1900" b="1">
                          <a:effectLst/>
                        </a:rPr>
                        <a:t>18.</a:t>
                      </a:r>
                      <a:endParaRPr lang="en-US" sz="1900" b="1">
                        <a:effectLst/>
                        <a:latin typeface="Cambria"/>
                        <a:ea typeface="Times New Roman"/>
                        <a:cs typeface="Mangal"/>
                      </a:endParaRPr>
                    </a:p>
                  </a:txBody>
                  <a:tcPr marL="37879" marR="37879" marT="0" marB="0"/>
                </a:tc>
                <a:tc>
                  <a:txBody>
                    <a:bodyPr/>
                    <a:lstStyle/>
                    <a:p>
                      <a:pPr>
                        <a:lnSpc>
                          <a:spcPct val="115000"/>
                        </a:lnSpc>
                        <a:spcAft>
                          <a:spcPts val="1000"/>
                        </a:spcAft>
                      </a:pPr>
                      <a:r>
                        <a:rPr lang="en-US" sz="1900" b="1">
                          <a:effectLst/>
                        </a:rPr>
                        <a:t>WFR of Kutchh &amp; Saurashtra</a:t>
                      </a:r>
                      <a:endParaRPr lang="en-US" sz="1900" b="1">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a:effectLst/>
                        </a:rPr>
                        <a:t>4</a:t>
                      </a:r>
                      <a:endParaRPr lang="en-US" sz="1900" b="1">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a:effectLst/>
                        </a:rPr>
                        <a:t>5</a:t>
                      </a:r>
                      <a:endParaRPr lang="en-US" sz="1900" b="1">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a:effectLst/>
                        </a:rPr>
                        <a:t>2</a:t>
                      </a:r>
                      <a:endParaRPr lang="en-US" sz="1900" b="1">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dirty="0">
                          <a:effectLst/>
                        </a:rPr>
                        <a:t>0</a:t>
                      </a:r>
                      <a:endParaRPr lang="en-US" sz="1900" b="1" dirty="0">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dirty="0">
                          <a:effectLst/>
                        </a:rPr>
                        <a:t>3</a:t>
                      </a:r>
                      <a:endParaRPr lang="en-US" sz="1900" b="1" dirty="0">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dirty="0">
                          <a:effectLst/>
                        </a:rPr>
                        <a:t>0</a:t>
                      </a:r>
                      <a:endParaRPr lang="en-US" sz="1900" b="1" dirty="0">
                        <a:effectLst/>
                        <a:latin typeface="Cambria"/>
                        <a:ea typeface="Times New Roman"/>
                        <a:cs typeface="Mangal"/>
                      </a:endParaRPr>
                    </a:p>
                  </a:txBody>
                  <a:tcPr marL="37879" marR="37879" marT="0" marB="0"/>
                </a:tc>
                <a:tc gridSpan="2">
                  <a:txBody>
                    <a:bodyPr/>
                    <a:lstStyle/>
                    <a:p>
                      <a:pPr algn="ctr">
                        <a:lnSpc>
                          <a:spcPct val="115000"/>
                        </a:lnSpc>
                        <a:spcAft>
                          <a:spcPts val="1000"/>
                        </a:spcAft>
                      </a:pPr>
                      <a:r>
                        <a:rPr lang="en-US" sz="1900" b="1">
                          <a:effectLst/>
                        </a:rPr>
                        <a:t>14</a:t>
                      </a:r>
                      <a:endParaRPr lang="en-US" sz="1900" b="1">
                        <a:effectLst/>
                        <a:latin typeface="Cambria"/>
                        <a:ea typeface="Times New Roman"/>
                        <a:cs typeface="Mangal"/>
                      </a:endParaRPr>
                    </a:p>
                  </a:txBody>
                  <a:tcPr marL="37879" marR="37879" marT="0" marB="0"/>
                </a:tc>
                <a:tc hMerge="1">
                  <a:txBody>
                    <a:bodyPr/>
                    <a:lstStyle/>
                    <a:p>
                      <a:endParaRPr lang="en-US"/>
                    </a:p>
                  </a:txBody>
                  <a:tcPr/>
                </a:tc>
              </a:tr>
              <a:tr h="634947">
                <a:tc>
                  <a:txBody>
                    <a:bodyPr/>
                    <a:lstStyle/>
                    <a:p>
                      <a:pPr>
                        <a:lnSpc>
                          <a:spcPct val="115000"/>
                        </a:lnSpc>
                        <a:spcAft>
                          <a:spcPts val="1000"/>
                        </a:spcAft>
                      </a:pPr>
                      <a:r>
                        <a:rPr lang="en-US" sz="1900" b="1">
                          <a:effectLst/>
                        </a:rPr>
                        <a:t>19.</a:t>
                      </a:r>
                      <a:endParaRPr lang="en-US" sz="1900" b="1">
                        <a:effectLst/>
                        <a:latin typeface="Cambria"/>
                        <a:ea typeface="Times New Roman"/>
                        <a:cs typeface="Mangal"/>
                      </a:endParaRPr>
                    </a:p>
                  </a:txBody>
                  <a:tcPr marL="37879" marR="37879" marT="0" marB="0"/>
                </a:tc>
                <a:tc>
                  <a:txBody>
                    <a:bodyPr/>
                    <a:lstStyle/>
                    <a:p>
                      <a:pPr>
                        <a:lnSpc>
                          <a:spcPct val="115000"/>
                        </a:lnSpc>
                        <a:spcAft>
                          <a:spcPts val="1000"/>
                        </a:spcAft>
                      </a:pPr>
                      <a:r>
                        <a:rPr lang="en-US" sz="1900" b="1">
                          <a:effectLst/>
                        </a:rPr>
                        <a:t>Area of Inland Drainage in Rajasthan Desert</a:t>
                      </a:r>
                      <a:endParaRPr lang="en-US" sz="1900" b="1">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dirty="0">
                          <a:effectLst/>
                        </a:rPr>
                        <a:t>0</a:t>
                      </a:r>
                      <a:endParaRPr lang="en-US" sz="1900" b="1" dirty="0">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dirty="0">
                          <a:effectLst/>
                        </a:rPr>
                        <a:t>0</a:t>
                      </a:r>
                      <a:endParaRPr lang="en-US" sz="1900" b="1" dirty="0">
                        <a:effectLst/>
                        <a:latin typeface="Cambria"/>
                        <a:ea typeface="Times New Roman"/>
                        <a:cs typeface="Mangal"/>
                      </a:endParaRPr>
                    </a:p>
                  </a:txBody>
                  <a:tcPr marL="37879" marR="37879" marT="0" marB="0"/>
                </a:tc>
                <a:tc>
                  <a:txBody>
                    <a:bodyPr/>
                    <a:lstStyle/>
                    <a:p>
                      <a:pPr>
                        <a:lnSpc>
                          <a:spcPct val="105000"/>
                        </a:lnSpc>
                        <a:spcAft>
                          <a:spcPts val="1000"/>
                        </a:spcAft>
                      </a:pPr>
                      <a:r>
                        <a:rPr lang="en-US" sz="1900" b="1" dirty="0">
                          <a:effectLst/>
                        </a:rPr>
                        <a:t> </a:t>
                      </a:r>
                      <a:endParaRPr lang="en-US" sz="1900" b="1" dirty="0">
                        <a:effectLst/>
                        <a:latin typeface="Cambria"/>
                        <a:ea typeface="Times New Roman"/>
                        <a:cs typeface="Mangal"/>
                      </a:endParaRPr>
                    </a:p>
                  </a:txBody>
                  <a:tcPr marL="0" marR="0" marT="0" marB="0" anchor="ctr"/>
                </a:tc>
              </a:tr>
              <a:tr h="667436">
                <a:tc>
                  <a:txBody>
                    <a:bodyPr/>
                    <a:lstStyle/>
                    <a:p>
                      <a:pPr>
                        <a:lnSpc>
                          <a:spcPct val="115000"/>
                        </a:lnSpc>
                        <a:spcAft>
                          <a:spcPts val="1000"/>
                        </a:spcAft>
                      </a:pPr>
                      <a:r>
                        <a:rPr lang="en-US" sz="1900" b="1">
                          <a:effectLst/>
                        </a:rPr>
                        <a:t>20.</a:t>
                      </a:r>
                      <a:endParaRPr lang="en-US" sz="1900" b="1">
                        <a:effectLst/>
                        <a:latin typeface="Cambria"/>
                        <a:ea typeface="Times New Roman"/>
                        <a:cs typeface="Mangal"/>
                      </a:endParaRPr>
                    </a:p>
                  </a:txBody>
                  <a:tcPr marL="37879" marR="37879" marT="0" marB="0"/>
                </a:tc>
                <a:tc>
                  <a:txBody>
                    <a:bodyPr/>
                    <a:lstStyle/>
                    <a:p>
                      <a:pPr>
                        <a:lnSpc>
                          <a:spcPct val="115000"/>
                        </a:lnSpc>
                        <a:spcAft>
                          <a:spcPts val="1000"/>
                        </a:spcAft>
                      </a:pPr>
                      <a:r>
                        <a:rPr lang="en-US" sz="1800" b="1" dirty="0">
                          <a:effectLst/>
                        </a:rPr>
                        <a:t>Minor Rivers draining Myanmar (Burma) and Bangladesh</a:t>
                      </a:r>
                      <a:endParaRPr lang="en-US" sz="1800" b="1" dirty="0">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a:effectLst/>
                        </a:rPr>
                        <a:t>2</a:t>
                      </a:r>
                      <a:endParaRPr lang="en-US" sz="1900" b="1">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dirty="0">
                          <a:effectLst/>
                        </a:rPr>
                        <a:t>0</a:t>
                      </a:r>
                      <a:endParaRPr lang="en-US" sz="1900" b="1" dirty="0">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a:effectLst/>
                        </a:rPr>
                        <a:t>3</a:t>
                      </a:r>
                      <a:endParaRPr lang="en-US" sz="1900" b="1">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a:effectLst/>
                        </a:rPr>
                        <a:t>0</a:t>
                      </a:r>
                      <a:endParaRPr lang="en-US" sz="1900" b="1">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dirty="0">
                          <a:effectLst/>
                        </a:rPr>
                        <a:t>5</a:t>
                      </a:r>
                      <a:endParaRPr lang="en-US" sz="1900" b="1" dirty="0">
                        <a:effectLst/>
                        <a:latin typeface="Cambria"/>
                        <a:ea typeface="Times New Roman"/>
                        <a:cs typeface="Mangal"/>
                      </a:endParaRPr>
                    </a:p>
                  </a:txBody>
                  <a:tcPr marL="37879" marR="37879" marT="0" marB="0"/>
                </a:tc>
                <a:tc>
                  <a:txBody>
                    <a:bodyPr/>
                    <a:lstStyle/>
                    <a:p>
                      <a:pPr>
                        <a:lnSpc>
                          <a:spcPct val="105000"/>
                        </a:lnSpc>
                        <a:spcAft>
                          <a:spcPts val="1000"/>
                        </a:spcAft>
                      </a:pPr>
                      <a:r>
                        <a:rPr lang="en-US" sz="1900" b="1" dirty="0">
                          <a:effectLst/>
                        </a:rPr>
                        <a:t> </a:t>
                      </a:r>
                      <a:endParaRPr lang="en-US" sz="1900" b="1" dirty="0">
                        <a:effectLst/>
                        <a:latin typeface="Cambria"/>
                        <a:ea typeface="Times New Roman"/>
                        <a:cs typeface="Mangal"/>
                      </a:endParaRPr>
                    </a:p>
                  </a:txBody>
                  <a:tcPr marL="0" marR="0" marT="0" marB="0" anchor="ctr"/>
                </a:tc>
              </a:tr>
              <a:tr h="317473">
                <a:tc>
                  <a:txBody>
                    <a:bodyPr/>
                    <a:lstStyle/>
                    <a:p>
                      <a:pPr>
                        <a:lnSpc>
                          <a:spcPct val="115000"/>
                        </a:lnSpc>
                        <a:spcAft>
                          <a:spcPts val="1000"/>
                        </a:spcAft>
                      </a:pPr>
                      <a:r>
                        <a:rPr lang="en-US" sz="1900" b="1" dirty="0">
                          <a:effectLst/>
                        </a:rPr>
                        <a:t> </a:t>
                      </a:r>
                      <a:endParaRPr lang="en-US" sz="1900" b="1" dirty="0">
                        <a:effectLst/>
                        <a:latin typeface="Cambria"/>
                        <a:ea typeface="Times New Roman"/>
                        <a:cs typeface="Mangal"/>
                      </a:endParaRPr>
                    </a:p>
                  </a:txBody>
                  <a:tcPr marL="37879" marR="37879" marT="0" marB="0"/>
                </a:tc>
                <a:tc>
                  <a:txBody>
                    <a:bodyPr/>
                    <a:lstStyle/>
                    <a:p>
                      <a:pPr>
                        <a:lnSpc>
                          <a:spcPct val="115000"/>
                        </a:lnSpc>
                        <a:spcAft>
                          <a:spcPts val="1000"/>
                        </a:spcAft>
                      </a:pPr>
                      <a:r>
                        <a:rPr lang="en-US" sz="1900" b="1" dirty="0">
                          <a:effectLst/>
                        </a:rPr>
                        <a:t>Grand Total</a:t>
                      </a:r>
                      <a:endParaRPr lang="en-US" sz="1900" b="1" dirty="0">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dirty="0">
                          <a:effectLst/>
                        </a:rPr>
                        <a:t>295</a:t>
                      </a:r>
                      <a:endParaRPr lang="en-US" sz="1900" b="1" dirty="0">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dirty="0">
                          <a:effectLst/>
                        </a:rPr>
                        <a:t>154</a:t>
                      </a:r>
                      <a:endParaRPr lang="en-US" sz="1900" b="1" dirty="0">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dirty="0">
                          <a:effectLst/>
                        </a:rPr>
                        <a:t>131</a:t>
                      </a:r>
                      <a:endParaRPr lang="en-US" sz="1900" b="1" dirty="0">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dirty="0">
                          <a:effectLst/>
                        </a:rPr>
                        <a:t>33</a:t>
                      </a:r>
                      <a:endParaRPr lang="en-US" sz="1900" b="1" dirty="0">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dirty="0">
                          <a:effectLst/>
                        </a:rPr>
                        <a:t>239</a:t>
                      </a:r>
                      <a:endParaRPr lang="en-US" sz="1900" b="1" dirty="0">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dirty="0">
                          <a:effectLst/>
                        </a:rPr>
                        <a:t>26</a:t>
                      </a:r>
                      <a:endParaRPr lang="en-US" sz="1900" b="1" dirty="0">
                        <a:effectLst/>
                        <a:latin typeface="Cambria"/>
                        <a:ea typeface="Times New Roman"/>
                        <a:cs typeface="Mangal"/>
                      </a:endParaRPr>
                    </a:p>
                  </a:txBody>
                  <a:tcPr marL="37879" marR="37879" marT="0" marB="0"/>
                </a:tc>
                <a:tc>
                  <a:txBody>
                    <a:bodyPr/>
                    <a:lstStyle/>
                    <a:p>
                      <a:pPr algn="ctr">
                        <a:lnSpc>
                          <a:spcPct val="115000"/>
                        </a:lnSpc>
                        <a:spcAft>
                          <a:spcPts val="1000"/>
                        </a:spcAft>
                      </a:pPr>
                      <a:r>
                        <a:rPr lang="en-US" sz="1900" b="1" dirty="0">
                          <a:effectLst/>
                        </a:rPr>
                        <a:t>878</a:t>
                      </a:r>
                      <a:endParaRPr lang="en-US" sz="1900" b="1" dirty="0">
                        <a:effectLst/>
                        <a:latin typeface="Cambria"/>
                        <a:ea typeface="Times New Roman"/>
                        <a:cs typeface="Mangal"/>
                      </a:endParaRPr>
                    </a:p>
                  </a:txBody>
                  <a:tcPr marL="37879" marR="37879" marT="0" marB="0"/>
                </a:tc>
                <a:tc>
                  <a:txBody>
                    <a:bodyPr/>
                    <a:lstStyle/>
                    <a:p>
                      <a:pPr>
                        <a:lnSpc>
                          <a:spcPct val="105000"/>
                        </a:lnSpc>
                        <a:spcAft>
                          <a:spcPts val="1000"/>
                        </a:spcAft>
                      </a:pPr>
                      <a:r>
                        <a:rPr lang="en-US" sz="1900" b="1" dirty="0">
                          <a:effectLst/>
                        </a:rPr>
                        <a:t> </a:t>
                      </a:r>
                      <a:endParaRPr lang="en-US" sz="1900" b="1" dirty="0">
                        <a:effectLst/>
                        <a:latin typeface="Cambria"/>
                        <a:ea typeface="Times New Roman"/>
                        <a:cs typeface="Mangal"/>
                      </a:endParaRPr>
                    </a:p>
                  </a:txBody>
                  <a:tcPr marL="0" marR="0" marT="0" marB="0" anchor="ctr"/>
                </a:tc>
              </a:tr>
            </a:tbl>
          </a:graphicData>
        </a:graphic>
      </p:graphicFrame>
      <p:sp>
        <p:nvSpPr>
          <p:cNvPr id="3" name="Title 2"/>
          <p:cNvSpPr>
            <a:spLocks noGrp="1"/>
          </p:cNvSpPr>
          <p:nvPr>
            <p:ph type="title"/>
          </p:nvPr>
        </p:nvSpPr>
        <p:spPr>
          <a:xfrm>
            <a:off x="0" y="0"/>
            <a:ext cx="9144000" cy="1408176"/>
          </a:xfrm>
        </p:spPr>
        <p:txBody>
          <a:bodyPr>
            <a:normAutofit/>
          </a:bodyPr>
          <a:lstStyle/>
          <a:p>
            <a:r>
              <a:rPr lang="en-US" sz="3600" dirty="0"/>
              <a:t>Existing Hydrological Observation Stations of CWC- Basin- wise</a:t>
            </a:r>
          </a:p>
        </p:txBody>
      </p:sp>
    </p:spTree>
    <p:extLst>
      <p:ext uri="{BB962C8B-B14F-4D97-AF65-F5344CB8AC3E}">
        <p14:creationId xmlns:p14="http://schemas.microsoft.com/office/powerpoint/2010/main" val="254962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HO-Network\HO_Network_maps_23Mar15\CWC.jpg"/>
          <p:cNvPicPr/>
          <p:nvPr/>
        </p:nvPicPr>
        <p:blipFill rotWithShape="1">
          <a:blip r:embed="rId2" cstate="print">
            <a:extLst>
              <a:ext uri="{28A0092B-C50C-407E-A947-70E740481C1C}">
                <a14:useLocalDpi xmlns:a14="http://schemas.microsoft.com/office/drawing/2010/main" val="0"/>
              </a:ext>
            </a:extLst>
          </a:blip>
          <a:srcRect t="3778"/>
          <a:stretch/>
        </p:blipFill>
        <p:spPr bwMode="auto">
          <a:xfrm>
            <a:off x="1447800" y="0"/>
            <a:ext cx="6172200" cy="6858000"/>
          </a:xfrm>
          <a:prstGeom prst="rect">
            <a:avLst/>
          </a:prstGeom>
          <a:noFill/>
          <a:ln>
            <a:noFill/>
          </a:ln>
        </p:spPr>
      </p:pic>
      <p:sp>
        <p:nvSpPr>
          <p:cNvPr id="3" name="Rectangle 2"/>
          <p:cNvSpPr/>
          <p:nvPr/>
        </p:nvSpPr>
        <p:spPr>
          <a:xfrm>
            <a:off x="2373853" y="206661"/>
            <a:ext cx="4320093" cy="461665"/>
          </a:xfrm>
          <a:prstGeom prst="rect">
            <a:avLst/>
          </a:prstGeom>
        </p:spPr>
        <p:txBody>
          <a:bodyPr wrap="none">
            <a:spAutoFit/>
          </a:bodyPr>
          <a:lstStyle/>
          <a:p>
            <a:r>
              <a:rPr lang="en-US" sz="2400" b="1" dirty="0" smtClean="0">
                <a:solidFill>
                  <a:srgbClr val="FF0000"/>
                </a:solidFill>
              </a:rPr>
              <a:t>Meteorological Station of CWC </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0"/>
          <a:ext cx="9144000" cy="68579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p:spPr>
        <p:txBody>
          <a:bodyPr>
            <a:normAutofit fontScale="90000"/>
          </a:bodyPr>
          <a:lstStyle/>
          <a:p>
            <a:r>
              <a:rPr lang="en-US" u="sng" dirty="0" smtClean="0"/>
              <a:t/>
            </a:r>
            <a:br>
              <a:rPr lang="en-US" u="sng" dirty="0" smtClean="0"/>
            </a:br>
            <a:r>
              <a:rPr lang="en-US" sz="4000" dirty="0" smtClean="0"/>
              <a:t>Meteorological Observation  Stations-Basin wise  </a:t>
            </a:r>
            <a:r>
              <a:rPr lang="en-US" dirty="0" smtClean="0"/>
              <a:t/>
            </a:r>
            <a:br>
              <a:rPr lang="en-US" dirty="0" smtClean="0"/>
            </a:br>
            <a:endParaRPr lang="en-US" dirty="0"/>
          </a:p>
        </p:txBody>
      </p:sp>
      <p:graphicFrame>
        <p:nvGraphicFramePr>
          <p:cNvPr id="5" name="Table 4"/>
          <p:cNvGraphicFramePr>
            <a:graphicFrameLocks noGrp="1"/>
          </p:cNvGraphicFramePr>
          <p:nvPr/>
        </p:nvGraphicFramePr>
        <p:xfrm>
          <a:off x="-1" y="1524000"/>
          <a:ext cx="9144003" cy="5334002"/>
        </p:xfrm>
        <a:graphic>
          <a:graphicData uri="http://schemas.openxmlformats.org/drawingml/2006/table">
            <a:tbl>
              <a:tblPr/>
              <a:tblGrid>
                <a:gridCol w="677783"/>
                <a:gridCol w="1099108"/>
                <a:gridCol w="659465"/>
                <a:gridCol w="769376"/>
                <a:gridCol w="769376"/>
                <a:gridCol w="659465"/>
                <a:gridCol w="659465"/>
                <a:gridCol w="659465"/>
                <a:gridCol w="663034"/>
                <a:gridCol w="532365"/>
                <a:gridCol w="456313"/>
                <a:gridCol w="626162"/>
                <a:gridCol w="551143"/>
                <a:gridCol w="361483"/>
              </a:tblGrid>
              <a:tr h="831101">
                <a:tc>
                  <a:txBody>
                    <a:bodyPr/>
                    <a:lstStyle/>
                    <a:p>
                      <a:pPr marL="0" marR="0">
                        <a:lnSpc>
                          <a:spcPct val="105000"/>
                        </a:lnSpc>
                        <a:spcBef>
                          <a:spcPts val="0"/>
                        </a:spcBef>
                        <a:spcAft>
                          <a:spcPts val="0"/>
                        </a:spcAft>
                      </a:pPr>
                      <a:r>
                        <a:rPr lang="en-US" sz="1900" b="1" dirty="0">
                          <a:solidFill>
                            <a:srgbClr val="000000"/>
                          </a:solidFill>
                          <a:latin typeface="Calibri"/>
                          <a:ea typeface="Times New Roman"/>
                          <a:cs typeface="Arial"/>
                        </a:rPr>
                        <a:t>S. </a:t>
                      </a:r>
                      <a:endParaRPr lang="en-US" sz="1900" dirty="0">
                        <a:latin typeface="Cambria"/>
                        <a:ea typeface="Times New Roman"/>
                        <a:cs typeface="Times New Roman"/>
                      </a:endParaRPr>
                    </a:p>
                    <a:p>
                      <a:pPr marL="0" marR="0">
                        <a:lnSpc>
                          <a:spcPct val="105000"/>
                        </a:lnSpc>
                        <a:spcBef>
                          <a:spcPts val="0"/>
                        </a:spcBef>
                        <a:spcAft>
                          <a:spcPts val="0"/>
                        </a:spcAft>
                      </a:pPr>
                      <a:r>
                        <a:rPr lang="en-US" sz="1900" b="1" dirty="0">
                          <a:solidFill>
                            <a:srgbClr val="000000"/>
                          </a:solidFill>
                          <a:latin typeface="Calibri"/>
                          <a:ea typeface="Times New Roman"/>
                          <a:cs typeface="Arial"/>
                        </a:rPr>
                        <a:t>No</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900" b="1">
                          <a:solidFill>
                            <a:srgbClr val="000000"/>
                          </a:solidFill>
                          <a:latin typeface="Calibri"/>
                          <a:ea typeface="Times New Roman"/>
                          <a:cs typeface="Arial"/>
                        </a:rPr>
                        <a:t>Total</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Rf</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Rf(T)</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Mt</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Hu</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Ss</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Pe</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Wv</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Sg</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Ar</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dirty="0" err="1">
                          <a:solidFill>
                            <a:srgbClr val="000000"/>
                          </a:solidFill>
                          <a:latin typeface="Calibri"/>
                          <a:ea typeface="Times New Roman"/>
                          <a:cs typeface="Arial"/>
                        </a:rPr>
                        <a:t>Gwl</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dirty="0" err="1">
                          <a:solidFill>
                            <a:srgbClr val="000000"/>
                          </a:solidFill>
                          <a:latin typeface="Calibri"/>
                          <a:ea typeface="Times New Roman"/>
                          <a:cs typeface="Arial"/>
                        </a:rPr>
                        <a:t>Fcs</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FF</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273">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marL="0" marR="0">
                        <a:lnSpc>
                          <a:spcPct val="105000"/>
                        </a:lnSpc>
                        <a:spcBef>
                          <a:spcPts val="0"/>
                        </a:spcBef>
                        <a:spcAft>
                          <a:spcPts val="1000"/>
                        </a:spcAft>
                      </a:pPr>
                      <a:r>
                        <a:rPr lang="en-US" sz="1900" b="1" dirty="0" err="1">
                          <a:solidFill>
                            <a:srgbClr val="000000"/>
                          </a:solidFill>
                          <a:latin typeface="Calibri"/>
                          <a:ea typeface="Times New Roman"/>
                          <a:cs typeface="Arial"/>
                        </a:rPr>
                        <a:t>Brahmani</a:t>
                      </a:r>
                      <a:r>
                        <a:rPr lang="en-US" sz="1900" b="1" dirty="0">
                          <a:solidFill>
                            <a:srgbClr val="000000"/>
                          </a:solidFill>
                          <a:latin typeface="Calibri"/>
                          <a:ea typeface="Times New Roman"/>
                          <a:cs typeface="Arial"/>
                        </a:rPr>
                        <a:t> - </a:t>
                      </a:r>
                      <a:r>
                        <a:rPr lang="en-US" sz="1900" b="1" dirty="0" err="1">
                          <a:solidFill>
                            <a:srgbClr val="000000"/>
                          </a:solidFill>
                          <a:latin typeface="Calibri"/>
                          <a:ea typeface="Times New Roman"/>
                          <a:cs typeface="Arial"/>
                        </a:rPr>
                        <a:t>Baitarni</a:t>
                      </a:r>
                      <a:r>
                        <a:rPr lang="en-US" sz="1900" b="1" dirty="0">
                          <a:solidFill>
                            <a:srgbClr val="000000"/>
                          </a:solidFill>
                          <a:latin typeface="Calibri"/>
                          <a:ea typeface="Times New Roman"/>
                          <a:cs typeface="Arial"/>
                        </a:rPr>
                        <a:t> Basin</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9273">
                <a:tc>
                  <a:txBody>
                    <a:bodyPr/>
                    <a:lstStyle/>
                    <a:p>
                      <a:pPr marL="0" marR="0" algn="ctr">
                        <a:lnSpc>
                          <a:spcPct val="105000"/>
                        </a:lnSpc>
                        <a:spcBef>
                          <a:spcPts val="0"/>
                        </a:spcBef>
                        <a:spcAft>
                          <a:spcPts val="1000"/>
                        </a:spcAft>
                      </a:pP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15</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13</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14</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1</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273">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2.</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marL="0" marR="0">
                        <a:lnSpc>
                          <a:spcPct val="105000"/>
                        </a:lnSpc>
                        <a:spcBef>
                          <a:spcPts val="0"/>
                        </a:spcBef>
                        <a:spcAft>
                          <a:spcPts val="1000"/>
                        </a:spcAft>
                      </a:pPr>
                      <a:r>
                        <a:rPr lang="en-US" sz="1900" b="1" dirty="0">
                          <a:solidFill>
                            <a:srgbClr val="000000"/>
                          </a:solidFill>
                          <a:latin typeface="Calibri"/>
                          <a:ea typeface="Times New Roman"/>
                          <a:cs typeface="Arial"/>
                        </a:rPr>
                        <a:t>Cauvery Basin</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nSpc>
                          <a:spcPct val="105000"/>
                        </a:lnSpc>
                        <a:spcBef>
                          <a:spcPts val="0"/>
                        </a:spcBef>
                        <a:spcAft>
                          <a:spcPts val="1000"/>
                        </a:spcAft>
                      </a:pP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511">
                <a:tc>
                  <a:txBody>
                    <a:bodyPr/>
                    <a:lstStyle/>
                    <a:p>
                      <a:pPr marL="0" marR="0" algn="ctr">
                        <a:lnSpc>
                          <a:spcPct val="105000"/>
                        </a:lnSpc>
                        <a:spcBef>
                          <a:spcPts val="0"/>
                        </a:spcBef>
                        <a:spcAft>
                          <a:spcPts val="1000"/>
                        </a:spcAft>
                      </a:pP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a:solidFill>
                            <a:srgbClr val="000000"/>
                          </a:solidFill>
                          <a:latin typeface="Calibri"/>
                          <a:ea typeface="Times New Roman"/>
                          <a:cs typeface="Arial"/>
                        </a:rPr>
                        <a:t>32</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a:solidFill>
                            <a:srgbClr val="000000"/>
                          </a:solidFill>
                          <a:latin typeface="Calibri"/>
                          <a:ea typeface="Times New Roman"/>
                          <a:cs typeface="Arial"/>
                        </a:rPr>
                        <a:t>23</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a:solidFill>
                            <a:srgbClr val="000000"/>
                          </a:solidFill>
                          <a:latin typeface="Calibri"/>
                          <a:ea typeface="Times New Roman"/>
                          <a:cs typeface="Arial"/>
                        </a:rPr>
                        <a:t>29</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a:solidFill>
                            <a:srgbClr val="000000"/>
                          </a:solidFill>
                          <a:latin typeface="Calibri"/>
                          <a:ea typeface="Times New Roman"/>
                          <a:cs typeface="Arial"/>
                        </a:rPr>
                        <a:t>7</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a:solidFill>
                            <a:srgbClr val="000000"/>
                          </a:solidFill>
                          <a:latin typeface="Calibri"/>
                          <a:ea typeface="Times New Roman"/>
                          <a:cs typeface="Arial"/>
                        </a:rPr>
                        <a:t>1</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a:solidFill>
                            <a:srgbClr val="000000"/>
                          </a:solidFill>
                          <a:latin typeface="Calibri"/>
                          <a:ea typeface="Times New Roman"/>
                          <a:cs typeface="Arial"/>
                        </a:rPr>
                        <a:t>10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dirty="0">
                          <a:solidFill>
                            <a:srgbClr val="000000"/>
                          </a:solidFill>
                          <a:latin typeface="Calibri"/>
                          <a:ea typeface="Times New Roman"/>
                          <a:cs typeface="Arial"/>
                        </a:rPr>
                        <a:t>26</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dirty="0">
                          <a:solidFill>
                            <a:srgbClr val="000000"/>
                          </a:solidFill>
                          <a:latin typeface="Calibri"/>
                          <a:ea typeface="Times New Roman"/>
                          <a:cs typeface="Arial"/>
                        </a:rPr>
                        <a:t>6</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dirty="0">
                          <a:solidFill>
                            <a:srgbClr val="000000"/>
                          </a:solidFill>
                          <a:latin typeface="Calibri"/>
                          <a:ea typeface="Times New Roman"/>
                          <a:cs typeface="Arial"/>
                        </a:rPr>
                        <a:t>3</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253">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3.</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marL="0" marR="0">
                        <a:lnSpc>
                          <a:spcPct val="105000"/>
                        </a:lnSpc>
                        <a:spcBef>
                          <a:spcPts val="0"/>
                        </a:spcBef>
                        <a:spcAft>
                          <a:spcPts val="1000"/>
                        </a:spcAft>
                      </a:pPr>
                      <a:r>
                        <a:rPr lang="en-US" sz="1900" b="1" dirty="0">
                          <a:solidFill>
                            <a:srgbClr val="000000"/>
                          </a:solidFill>
                          <a:latin typeface="Calibri"/>
                          <a:ea typeface="Times New Roman"/>
                          <a:cs typeface="Arial"/>
                        </a:rPr>
                        <a:t>East Flowing Rivers between Mahanadi and </a:t>
                      </a:r>
                      <a:r>
                        <a:rPr lang="en-US" sz="1900" b="1" dirty="0" err="1">
                          <a:solidFill>
                            <a:srgbClr val="000000"/>
                          </a:solidFill>
                          <a:latin typeface="Calibri"/>
                          <a:ea typeface="Times New Roman"/>
                          <a:cs typeface="Arial"/>
                        </a:rPr>
                        <a:t>Pennar</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nSpc>
                          <a:spcPct val="105000"/>
                        </a:lnSpc>
                        <a:spcBef>
                          <a:spcPts val="0"/>
                        </a:spcBef>
                        <a:spcAft>
                          <a:spcPts val="1000"/>
                        </a:spcAft>
                      </a:pP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921">
                <a:tc>
                  <a:txBody>
                    <a:bodyPr/>
                    <a:lstStyle/>
                    <a:p>
                      <a:pPr marL="0" marR="0">
                        <a:lnSpc>
                          <a:spcPct val="105000"/>
                        </a:lnSpc>
                        <a:spcBef>
                          <a:spcPts val="0"/>
                        </a:spcBef>
                        <a:spcAft>
                          <a:spcPts val="1000"/>
                        </a:spcAft>
                      </a:pP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13</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13</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12</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452">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4.</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marL="0" marR="0">
                        <a:lnSpc>
                          <a:spcPct val="105000"/>
                        </a:lnSpc>
                        <a:spcBef>
                          <a:spcPts val="0"/>
                        </a:spcBef>
                        <a:spcAft>
                          <a:spcPts val="1000"/>
                        </a:spcAft>
                      </a:pPr>
                      <a:r>
                        <a:rPr lang="en-US" sz="1900" b="1" dirty="0">
                          <a:solidFill>
                            <a:srgbClr val="000000"/>
                          </a:solidFill>
                          <a:latin typeface="Calibri"/>
                          <a:ea typeface="Times New Roman"/>
                          <a:cs typeface="Arial"/>
                        </a:rPr>
                        <a:t>East Flowing Rivers between </a:t>
                      </a:r>
                      <a:r>
                        <a:rPr lang="en-US" sz="1900" b="1" dirty="0" err="1">
                          <a:solidFill>
                            <a:srgbClr val="000000"/>
                          </a:solidFill>
                          <a:latin typeface="Calibri"/>
                          <a:ea typeface="Times New Roman"/>
                          <a:cs typeface="Arial"/>
                        </a:rPr>
                        <a:t>Pennar</a:t>
                      </a:r>
                      <a:r>
                        <a:rPr lang="en-US" sz="1900" b="1" dirty="0">
                          <a:solidFill>
                            <a:srgbClr val="000000"/>
                          </a:solidFill>
                          <a:latin typeface="Calibri"/>
                          <a:ea typeface="Times New Roman"/>
                          <a:cs typeface="Arial"/>
                        </a:rPr>
                        <a:t> to </a:t>
                      </a:r>
                      <a:r>
                        <a:rPr lang="en-US" sz="1900" b="1" dirty="0" err="1">
                          <a:solidFill>
                            <a:srgbClr val="000000"/>
                          </a:solidFill>
                          <a:latin typeface="Calibri"/>
                          <a:ea typeface="Times New Roman"/>
                          <a:cs typeface="Arial"/>
                        </a:rPr>
                        <a:t>Kanyakumari</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nSpc>
                          <a:spcPct val="105000"/>
                        </a:lnSpc>
                        <a:spcBef>
                          <a:spcPts val="0"/>
                        </a:spcBef>
                        <a:spcAft>
                          <a:spcPts val="1000"/>
                        </a:spcAft>
                      </a:pP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292">
                <a:tc>
                  <a:txBody>
                    <a:bodyPr/>
                    <a:lstStyle/>
                    <a:p>
                      <a:pPr marL="0" marR="0" algn="ctr">
                        <a:lnSpc>
                          <a:spcPct val="105000"/>
                        </a:lnSpc>
                        <a:spcBef>
                          <a:spcPts val="0"/>
                        </a:spcBef>
                        <a:spcAft>
                          <a:spcPts val="1000"/>
                        </a:spcAft>
                      </a:pP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17</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12</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15</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2</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13</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2</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3</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292">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5.</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marL="0" marR="0">
                        <a:lnSpc>
                          <a:spcPct val="105000"/>
                        </a:lnSpc>
                        <a:spcBef>
                          <a:spcPts val="0"/>
                        </a:spcBef>
                        <a:spcAft>
                          <a:spcPts val="1000"/>
                        </a:spcAft>
                      </a:pPr>
                      <a:r>
                        <a:rPr lang="en-US" sz="1900" b="1" dirty="0" err="1">
                          <a:solidFill>
                            <a:srgbClr val="000000"/>
                          </a:solidFill>
                          <a:latin typeface="Calibri"/>
                          <a:ea typeface="Times New Roman"/>
                          <a:cs typeface="Arial"/>
                        </a:rPr>
                        <a:t>Ganga-Brahamaputra-Meghna</a:t>
                      </a:r>
                      <a:r>
                        <a:rPr lang="en-US" sz="1900" b="1" dirty="0">
                          <a:solidFill>
                            <a:srgbClr val="000000"/>
                          </a:solidFill>
                          <a:latin typeface="Calibri"/>
                          <a:ea typeface="Times New Roman"/>
                          <a:cs typeface="Arial"/>
                        </a:rPr>
                        <a:t>/Barak</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nSpc>
                          <a:spcPct val="105000"/>
                        </a:lnSpc>
                        <a:spcBef>
                          <a:spcPts val="0"/>
                        </a:spcBef>
                        <a:spcAft>
                          <a:spcPts val="1000"/>
                        </a:spcAft>
                      </a:pP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511">
                <a:tc>
                  <a:txBody>
                    <a:bodyPr/>
                    <a:lstStyle/>
                    <a:p>
                      <a:pPr marL="0" marR="0" algn="ctr">
                        <a:lnSpc>
                          <a:spcPct val="105000"/>
                        </a:lnSpc>
                        <a:spcBef>
                          <a:spcPts val="0"/>
                        </a:spcBef>
                        <a:spcAft>
                          <a:spcPts val="1000"/>
                        </a:spcAft>
                      </a:pP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385</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334</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8</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215</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9</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9</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23</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1</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33</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3</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2</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4</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558">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6.</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marL="0" marR="0">
                        <a:lnSpc>
                          <a:spcPct val="105000"/>
                        </a:lnSpc>
                        <a:spcBef>
                          <a:spcPts val="0"/>
                        </a:spcBef>
                        <a:spcAft>
                          <a:spcPts val="1000"/>
                        </a:spcAft>
                      </a:pPr>
                      <a:r>
                        <a:rPr lang="en-US" sz="1900" b="1" dirty="0">
                          <a:solidFill>
                            <a:srgbClr val="000000"/>
                          </a:solidFill>
                          <a:latin typeface="Calibri"/>
                          <a:ea typeface="Times New Roman"/>
                          <a:cs typeface="Arial"/>
                        </a:rPr>
                        <a:t>Godavari </a:t>
                      </a:r>
                      <a:r>
                        <a:rPr lang="en-US" sz="1900" b="1" dirty="0" smtClean="0">
                          <a:solidFill>
                            <a:srgbClr val="000000"/>
                          </a:solidFill>
                          <a:latin typeface="Calibri"/>
                          <a:ea typeface="Times New Roman"/>
                          <a:cs typeface="Arial"/>
                        </a:rPr>
                        <a:t>Basin</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6292">
                <a:tc>
                  <a:txBody>
                    <a:bodyPr/>
                    <a:lstStyle/>
                    <a:p>
                      <a:pPr marL="0" marR="0" algn="ctr">
                        <a:lnSpc>
                          <a:spcPct val="105000"/>
                        </a:lnSpc>
                        <a:spcBef>
                          <a:spcPts val="0"/>
                        </a:spcBef>
                        <a:spcAft>
                          <a:spcPts val="1000"/>
                        </a:spcAft>
                      </a:pP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68</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58</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39</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24</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8</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2</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 y="1447797"/>
          <a:ext cx="9152264" cy="5410198"/>
        </p:xfrm>
        <a:graphic>
          <a:graphicData uri="http://schemas.openxmlformats.org/drawingml/2006/table">
            <a:tbl>
              <a:tblPr/>
              <a:tblGrid>
                <a:gridCol w="673871"/>
                <a:gridCol w="983486"/>
                <a:gridCol w="179699"/>
                <a:gridCol w="655658"/>
                <a:gridCol w="764935"/>
                <a:gridCol w="764935"/>
                <a:gridCol w="655658"/>
                <a:gridCol w="655658"/>
                <a:gridCol w="655658"/>
                <a:gridCol w="487444"/>
                <a:gridCol w="533400"/>
                <a:gridCol w="399749"/>
                <a:gridCol w="655658"/>
                <a:gridCol w="547358"/>
                <a:gridCol w="539097"/>
              </a:tblGrid>
              <a:tr h="905854">
                <a:tc>
                  <a:txBody>
                    <a:bodyPr/>
                    <a:lstStyle/>
                    <a:p>
                      <a:pPr marL="0" marR="0">
                        <a:lnSpc>
                          <a:spcPct val="105000"/>
                        </a:lnSpc>
                        <a:spcBef>
                          <a:spcPts val="0"/>
                        </a:spcBef>
                        <a:spcAft>
                          <a:spcPts val="0"/>
                        </a:spcAft>
                      </a:pPr>
                      <a:r>
                        <a:rPr lang="en-US" sz="1900" b="1" dirty="0">
                          <a:solidFill>
                            <a:srgbClr val="000000"/>
                          </a:solidFill>
                          <a:latin typeface="Calibri"/>
                          <a:ea typeface="Times New Roman"/>
                          <a:cs typeface="Arial"/>
                        </a:rPr>
                        <a:t>S. </a:t>
                      </a:r>
                      <a:endParaRPr lang="en-US" sz="1900" dirty="0">
                        <a:latin typeface="Cambria"/>
                        <a:ea typeface="Times New Roman"/>
                        <a:cs typeface="Times New Roman"/>
                      </a:endParaRPr>
                    </a:p>
                    <a:p>
                      <a:pPr marL="0" marR="0">
                        <a:lnSpc>
                          <a:spcPct val="105000"/>
                        </a:lnSpc>
                        <a:spcBef>
                          <a:spcPts val="0"/>
                        </a:spcBef>
                        <a:spcAft>
                          <a:spcPts val="0"/>
                        </a:spcAft>
                      </a:pPr>
                      <a:r>
                        <a:rPr lang="en-US" sz="1900" b="1" dirty="0">
                          <a:solidFill>
                            <a:srgbClr val="000000"/>
                          </a:solidFill>
                          <a:latin typeface="Calibri"/>
                          <a:ea typeface="Times New Roman"/>
                          <a:cs typeface="Arial"/>
                        </a:rPr>
                        <a:t>No</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5000"/>
                        </a:lnSpc>
                        <a:spcBef>
                          <a:spcPts val="0"/>
                        </a:spcBef>
                        <a:spcAft>
                          <a:spcPts val="0"/>
                        </a:spcAft>
                      </a:pPr>
                      <a:r>
                        <a:rPr lang="en-US" sz="1900" b="1">
                          <a:solidFill>
                            <a:srgbClr val="000000"/>
                          </a:solidFill>
                          <a:latin typeface="Calibri"/>
                          <a:ea typeface="Times New Roman"/>
                          <a:cs typeface="Arial"/>
                        </a:rPr>
                        <a:t>Total</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Rf</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Rf(T)</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Mt</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Hu</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Ss</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Pe</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Wv</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Sg</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Ar</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Gwl</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Fcs</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FF</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439">
                <a:tc>
                  <a:txBody>
                    <a:bodyPr/>
                    <a:lstStyle/>
                    <a:p>
                      <a:pPr marL="0" marR="0">
                        <a:lnSpc>
                          <a:spcPct val="105000"/>
                        </a:lnSpc>
                        <a:spcBef>
                          <a:spcPts val="0"/>
                        </a:spcBef>
                        <a:spcAft>
                          <a:spcPts val="1000"/>
                        </a:spcAft>
                      </a:pPr>
                      <a:r>
                        <a:rPr lang="en-US" sz="1900" b="1" dirty="0">
                          <a:solidFill>
                            <a:srgbClr val="000000"/>
                          </a:solidFill>
                          <a:latin typeface="Calibri"/>
                          <a:ea typeface="Times New Roman"/>
                          <a:cs typeface="Arial"/>
                        </a:rPr>
                        <a:t>7.</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4">
                  <a:txBody>
                    <a:bodyPr/>
                    <a:lstStyle/>
                    <a:p>
                      <a:pPr marL="0" marR="0">
                        <a:lnSpc>
                          <a:spcPct val="105000"/>
                        </a:lnSpc>
                        <a:spcBef>
                          <a:spcPts val="0"/>
                        </a:spcBef>
                        <a:spcAft>
                          <a:spcPts val="1000"/>
                        </a:spcAft>
                      </a:pPr>
                      <a:r>
                        <a:rPr lang="en-US" sz="1900" b="1" dirty="0">
                          <a:solidFill>
                            <a:srgbClr val="000000"/>
                          </a:solidFill>
                          <a:latin typeface="Calibri"/>
                          <a:ea typeface="Times New Roman"/>
                          <a:cs typeface="Arial"/>
                        </a:rPr>
                        <a:t>Indus </a:t>
                      </a:r>
                      <a:r>
                        <a:rPr lang="en-US" sz="1900" b="1" dirty="0" smtClean="0">
                          <a:solidFill>
                            <a:srgbClr val="000000"/>
                          </a:solidFill>
                          <a:latin typeface="Calibri"/>
                          <a:ea typeface="Times New Roman"/>
                          <a:cs typeface="Arial"/>
                        </a:rPr>
                        <a:t>Basin</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nSpc>
                          <a:spcPct val="105000"/>
                        </a:lnSpc>
                        <a:spcBef>
                          <a:spcPts val="0"/>
                        </a:spcBef>
                        <a:spcAft>
                          <a:spcPts val="1000"/>
                        </a:spcAft>
                      </a:pP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439">
                <a:tc>
                  <a:txBody>
                    <a:bodyPr/>
                    <a:lstStyle/>
                    <a:p>
                      <a:pPr marL="0" marR="0" algn="ctr">
                        <a:lnSpc>
                          <a:spcPct val="105000"/>
                        </a:lnSpc>
                        <a:spcBef>
                          <a:spcPts val="0"/>
                        </a:spcBef>
                        <a:spcAft>
                          <a:spcPts val="1000"/>
                        </a:spcAft>
                      </a:pP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15</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13</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6</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4</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3</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6</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439">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8.</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4">
                  <a:txBody>
                    <a:bodyPr/>
                    <a:lstStyle/>
                    <a:p>
                      <a:pPr marL="0" marR="0">
                        <a:lnSpc>
                          <a:spcPct val="105000"/>
                        </a:lnSpc>
                        <a:spcBef>
                          <a:spcPts val="0"/>
                        </a:spcBef>
                        <a:spcAft>
                          <a:spcPts val="1000"/>
                        </a:spcAft>
                      </a:pPr>
                      <a:r>
                        <a:rPr lang="en-US" sz="1900" b="1" dirty="0">
                          <a:solidFill>
                            <a:srgbClr val="000000"/>
                          </a:solidFill>
                          <a:latin typeface="Calibri"/>
                          <a:ea typeface="Times New Roman"/>
                          <a:cs typeface="Arial"/>
                        </a:rPr>
                        <a:t>Krishna </a:t>
                      </a:r>
                      <a:r>
                        <a:rPr lang="en-US" sz="1900" b="1" dirty="0" smtClean="0">
                          <a:solidFill>
                            <a:srgbClr val="000000"/>
                          </a:solidFill>
                          <a:latin typeface="Calibri"/>
                          <a:ea typeface="Times New Roman"/>
                          <a:cs typeface="Arial"/>
                        </a:rPr>
                        <a:t>Basin</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nSpc>
                          <a:spcPct val="105000"/>
                        </a:lnSpc>
                        <a:spcBef>
                          <a:spcPts val="0"/>
                        </a:spcBef>
                        <a:spcAft>
                          <a:spcPts val="1000"/>
                        </a:spcAft>
                      </a:pP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439">
                <a:tc>
                  <a:txBody>
                    <a:bodyPr/>
                    <a:lstStyle/>
                    <a:p>
                      <a:pPr marL="0" marR="0" algn="ctr">
                        <a:lnSpc>
                          <a:spcPct val="105000"/>
                        </a:lnSpc>
                        <a:spcBef>
                          <a:spcPts val="0"/>
                        </a:spcBef>
                        <a:spcAft>
                          <a:spcPts val="1000"/>
                        </a:spcAft>
                      </a:pP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38</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29</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23</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8</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4</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6</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9</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3</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439">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9.</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4">
                  <a:txBody>
                    <a:bodyPr/>
                    <a:lstStyle/>
                    <a:p>
                      <a:pPr marL="0" marR="0">
                        <a:lnSpc>
                          <a:spcPct val="105000"/>
                        </a:lnSpc>
                        <a:spcBef>
                          <a:spcPts val="0"/>
                        </a:spcBef>
                        <a:spcAft>
                          <a:spcPts val="1000"/>
                        </a:spcAft>
                      </a:pPr>
                      <a:r>
                        <a:rPr lang="en-US" sz="1900" b="1" dirty="0">
                          <a:solidFill>
                            <a:srgbClr val="000000"/>
                          </a:solidFill>
                          <a:latin typeface="Calibri"/>
                          <a:ea typeface="Times New Roman"/>
                          <a:cs typeface="Arial"/>
                        </a:rPr>
                        <a:t>Mahanadi </a:t>
                      </a:r>
                      <a:r>
                        <a:rPr lang="en-US" sz="1900" b="1" dirty="0" smtClean="0">
                          <a:solidFill>
                            <a:srgbClr val="000000"/>
                          </a:solidFill>
                          <a:latin typeface="Calibri"/>
                          <a:ea typeface="Times New Roman"/>
                          <a:cs typeface="Arial"/>
                        </a:rPr>
                        <a:t>Basin</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nSpc>
                          <a:spcPct val="105000"/>
                        </a:lnSpc>
                        <a:spcBef>
                          <a:spcPts val="0"/>
                        </a:spcBef>
                        <a:spcAft>
                          <a:spcPts val="1000"/>
                        </a:spcAft>
                      </a:pP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439">
                <a:tc>
                  <a:txBody>
                    <a:bodyPr/>
                    <a:lstStyle/>
                    <a:p>
                      <a:pPr marL="0" marR="0" algn="ctr">
                        <a:lnSpc>
                          <a:spcPct val="105000"/>
                        </a:lnSpc>
                        <a:spcBef>
                          <a:spcPts val="0"/>
                        </a:spcBef>
                        <a:spcAft>
                          <a:spcPts val="1000"/>
                        </a:spcAft>
                      </a:pP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39</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38</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31</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1</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439">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10.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4">
                  <a:txBody>
                    <a:bodyPr/>
                    <a:lstStyle/>
                    <a:p>
                      <a:pPr marL="0" marR="0">
                        <a:lnSpc>
                          <a:spcPct val="105000"/>
                        </a:lnSpc>
                        <a:spcBef>
                          <a:spcPts val="0"/>
                        </a:spcBef>
                        <a:spcAft>
                          <a:spcPts val="1000"/>
                        </a:spcAft>
                      </a:pPr>
                      <a:r>
                        <a:rPr lang="en-US" sz="1900" b="1" dirty="0" err="1">
                          <a:solidFill>
                            <a:srgbClr val="000000"/>
                          </a:solidFill>
                          <a:latin typeface="Calibri"/>
                          <a:ea typeface="Times New Roman"/>
                          <a:cs typeface="Arial"/>
                        </a:rPr>
                        <a:t>Mahi</a:t>
                      </a:r>
                      <a:r>
                        <a:rPr lang="en-US" sz="1900" b="1" dirty="0">
                          <a:solidFill>
                            <a:srgbClr val="000000"/>
                          </a:solidFill>
                          <a:latin typeface="Calibri"/>
                          <a:ea typeface="Times New Roman"/>
                          <a:cs typeface="Arial"/>
                        </a:rPr>
                        <a:t> </a:t>
                      </a:r>
                      <a:r>
                        <a:rPr lang="en-US" sz="1900" b="1" dirty="0" smtClean="0">
                          <a:solidFill>
                            <a:srgbClr val="000000"/>
                          </a:solidFill>
                          <a:latin typeface="Calibri"/>
                          <a:ea typeface="Times New Roman"/>
                          <a:cs typeface="Arial"/>
                        </a:rPr>
                        <a:t>Basin</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nSpc>
                          <a:spcPct val="105000"/>
                        </a:lnSpc>
                        <a:spcBef>
                          <a:spcPts val="0"/>
                        </a:spcBef>
                        <a:spcAft>
                          <a:spcPts val="1000"/>
                        </a:spcAft>
                      </a:pP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439">
                <a:tc>
                  <a:txBody>
                    <a:bodyPr/>
                    <a:lstStyle/>
                    <a:p>
                      <a:pPr marL="0" marR="0" algn="ctr">
                        <a:lnSpc>
                          <a:spcPct val="105000"/>
                        </a:lnSpc>
                        <a:spcBef>
                          <a:spcPts val="0"/>
                        </a:spcBef>
                        <a:spcAft>
                          <a:spcPts val="1000"/>
                        </a:spcAft>
                      </a:pP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13</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4</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2</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439">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11.</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4">
                  <a:txBody>
                    <a:bodyPr/>
                    <a:lstStyle/>
                    <a:p>
                      <a:pPr marL="0" marR="0">
                        <a:lnSpc>
                          <a:spcPct val="105000"/>
                        </a:lnSpc>
                        <a:spcBef>
                          <a:spcPts val="0"/>
                        </a:spcBef>
                        <a:spcAft>
                          <a:spcPts val="1000"/>
                        </a:spcAft>
                      </a:pPr>
                      <a:r>
                        <a:rPr lang="en-US" sz="1900" b="1" dirty="0">
                          <a:solidFill>
                            <a:srgbClr val="000000"/>
                          </a:solidFill>
                          <a:latin typeface="Calibri"/>
                          <a:ea typeface="Times New Roman"/>
                          <a:cs typeface="Arial"/>
                        </a:rPr>
                        <a:t>Narmada </a:t>
                      </a:r>
                      <a:r>
                        <a:rPr lang="en-US" sz="1900" b="1" dirty="0" smtClean="0">
                          <a:solidFill>
                            <a:srgbClr val="000000"/>
                          </a:solidFill>
                          <a:latin typeface="Calibri"/>
                          <a:ea typeface="Times New Roman"/>
                          <a:cs typeface="Arial"/>
                        </a:rPr>
                        <a:t>Basin</a:t>
                      </a:r>
                      <a:r>
                        <a:rPr lang="en-US" sz="1900" dirty="0">
                          <a:latin typeface="Cambria"/>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nSpc>
                          <a:spcPct val="105000"/>
                        </a:lnSpc>
                        <a:spcBef>
                          <a:spcPts val="0"/>
                        </a:spcBef>
                        <a:spcAft>
                          <a:spcPts val="1000"/>
                        </a:spcAft>
                      </a:pP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808">
                <a:tc>
                  <a:txBody>
                    <a:bodyPr/>
                    <a:lstStyle/>
                    <a:p>
                      <a:pPr marL="0" marR="0" algn="ctr">
                        <a:lnSpc>
                          <a:spcPct val="105000"/>
                        </a:lnSpc>
                        <a:spcBef>
                          <a:spcPts val="0"/>
                        </a:spcBef>
                        <a:spcAft>
                          <a:spcPts val="1000"/>
                        </a:spcAft>
                      </a:pP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24</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24</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16</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14</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9</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15</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439">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12.</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4">
                  <a:txBody>
                    <a:bodyPr/>
                    <a:lstStyle/>
                    <a:p>
                      <a:pPr marL="0" marR="0">
                        <a:lnSpc>
                          <a:spcPct val="105000"/>
                        </a:lnSpc>
                        <a:spcBef>
                          <a:spcPts val="0"/>
                        </a:spcBef>
                        <a:spcAft>
                          <a:spcPts val="1000"/>
                        </a:spcAft>
                      </a:pPr>
                      <a:r>
                        <a:rPr lang="en-US" sz="1900" b="1" dirty="0" err="1">
                          <a:solidFill>
                            <a:srgbClr val="000000"/>
                          </a:solidFill>
                          <a:latin typeface="Calibri"/>
                          <a:ea typeface="Times New Roman"/>
                          <a:cs typeface="Arial"/>
                        </a:rPr>
                        <a:t>Pennar</a:t>
                      </a:r>
                      <a:r>
                        <a:rPr lang="en-US" sz="1900" b="1" dirty="0">
                          <a:solidFill>
                            <a:srgbClr val="000000"/>
                          </a:solidFill>
                          <a:latin typeface="Calibri"/>
                          <a:ea typeface="Times New Roman"/>
                          <a:cs typeface="Arial"/>
                        </a:rPr>
                        <a:t> </a:t>
                      </a:r>
                      <a:r>
                        <a:rPr lang="en-US" sz="1900" b="1" dirty="0" smtClean="0">
                          <a:solidFill>
                            <a:srgbClr val="000000"/>
                          </a:solidFill>
                          <a:latin typeface="Calibri"/>
                          <a:ea typeface="Times New Roman"/>
                          <a:cs typeface="Arial"/>
                        </a:rPr>
                        <a:t>Basin</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nSpc>
                          <a:spcPct val="105000"/>
                        </a:lnSpc>
                        <a:spcBef>
                          <a:spcPts val="0"/>
                        </a:spcBef>
                        <a:spcAft>
                          <a:spcPts val="1000"/>
                        </a:spcAft>
                      </a:pP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146">
                <a:tc>
                  <a:txBody>
                    <a:bodyPr/>
                    <a:lstStyle/>
                    <a:p>
                      <a:pPr marL="0" marR="0">
                        <a:lnSpc>
                          <a:spcPct val="105000"/>
                        </a:lnSpc>
                        <a:spcBef>
                          <a:spcPts val="0"/>
                        </a:spcBef>
                        <a:spcAft>
                          <a:spcPts val="1000"/>
                        </a:spcAft>
                      </a:pP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8</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8</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8</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3</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1</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7</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1</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itle 1"/>
          <p:cNvSpPr>
            <a:spLocks noGrp="1"/>
          </p:cNvSpPr>
          <p:nvPr>
            <p:ph type="title"/>
          </p:nvPr>
        </p:nvSpPr>
        <p:spPr>
          <a:xfrm>
            <a:off x="0" y="0"/>
            <a:ext cx="9144000" cy="1408176"/>
          </a:xfrm>
        </p:spPr>
        <p:txBody>
          <a:bodyPr>
            <a:normAutofit fontScale="90000"/>
          </a:bodyPr>
          <a:lstStyle/>
          <a:p>
            <a:r>
              <a:rPr lang="en-US" u="sng" dirty="0" smtClean="0"/>
              <a:t/>
            </a:r>
            <a:br>
              <a:rPr lang="en-US" u="sng" dirty="0" smtClean="0"/>
            </a:br>
            <a:r>
              <a:rPr lang="en-US" sz="4000" dirty="0" smtClean="0"/>
              <a:t>Meteorological Observation  Stations-Basin wise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 y="1447801"/>
          <a:ext cx="9144008" cy="5410196"/>
        </p:xfrm>
        <a:graphic>
          <a:graphicData uri="http://schemas.openxmlformats.org/drawingml/2006/table">
            <a:tbl>
              <a:tblPr/>
              <a:tblGrid>
                <a:gridCol w="827748"/>
                <a:gridCol w="1342295"/>
                <a:gridCol w="1026109"/>
                <a:gridCol w="441466"/>
                <a:gridCol w="441466"/>
                <a:gridCol w="441466"/>
                <a:gridCol w="441466"/>
                <a:gridCol w="441466"/>
                <a:gridCol w="441466"/>
                <a:gridCol w="441466"/>
                <a:gridCol w="441466"/>
                <a:gridCol w="805376"/>
                <a:gridCol w="805376"/>
                <a:gridCol w="805376"/>
              </a:tblGrid>
              <a:tr h="777587">
                <a:tc>
                  <a:txBody>
                    <a:bodyPr/>
                    <a:lstStyle/>
                    <a:p>
                      <a:pPr marL="0" marR="0">
                        <a:lnSpc>
                          <a:spcPct val="105000"/>
                        </a:lnSpc>
                        <a:spcBef>
                          <a:spcPts val="0"/>
                        </a:spcBef>
                        <a:spcAft>
                          <a:spcPts val="0"/>
                        </a:spcAft>
                      </a:pPr>
                      <a:r>
                        <a:rPr lang="en-US" sz="1900" b="1">
                          <a:solidFill>
                            <a:srgbClr val="000000"/>
                          </a:solidFill>
                          <a:latin typeface="Calibri"/>
                          <a:ea typeface="Times New Roman"/>
                          <a:cs typeface="Arial"/>
                        </a:rPr>
                        <a:t>S. </a:t>
                      </a:r>
                      <a:endParaRPr lang="en-US" sz="1900">
                        <a:latin typeface="Cambria"/>
                        <a:ea typeface="Times New Roman"/>
                        <a:cs typeface="Times New Roman"/>
                      </a:endParaRPr>
                    </a:p>
                    <a:p>
                      <a:pPr marL="0" marR="0">
                        <a:lnSpc>
                          <a:spcPct val="105000"/>
                        </a:lnSpc>
                        <a:spcBef>
                          <a:spcPts val="0"/>
                        </a:spcBef>
                        <a:spcAft>
                          <a:spcPts val="0"/>
                        </a:spcAft>
                      </a:pPr>
                      <a:r>
                        <a:rPr lang="en-US" sz="1900" b="1">
                          <a:solidFill>
                            <a:srgbClr val="000000"/>
                          </a:solidFill>
                          <a:latin typeface="Calibri"/>
                          <a:ea typeface="Times New Roman"/>
                          <a:cs typeface="Arial"/>
                        </a:rPr>
                        <a:t>No</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900" b="1">
                          <a:solidFill>
                            <a:srgbClr val="000000"/>
                          </a:solidFill>
                          <a:latin typeface="Calibri"/>
                          <a:ea typeface="Times New Roman"/>
                          <a:cs typeface="Arial"/>
                        </a:rPr>
                        <a:t>Total</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Rf</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dirty="0" err="1" smtClean="0">
                          <a:solidFill>
                            <a:srgbClr val="000000"/>
                          </a:solidFill>
                          <a:latin typeface="Calibri"/>
                          <a:ea typeface="Times New Roman"/>
                          <a:cs typeface="Arial"/>
                        </a:rPr>
                        <a:t>Rf</a:t>
                      </a:r>
                      <a:r>
                        <a:rPr lang="en-US" sz="1900" b="1" dirty="0" smtClean="0">
                          <a:solidFill>
                            <a:srgbClr val="000000"/>
                          </a:solidFill>
                          <a:latin typeface="Calibri"/>
                          <a:ea typeface="Times New Roman"/>
                          <a:cs typeface="Arial"/>
                        </a:rPr>
                        <a:t> (</a:t>
                      </a:r>
                      <a:r>
                        <a:rPr lang="en-US" sz="1900" b="1" dirty="0">
                          <a:solidFill>
                            <a:srgbClr val="000000"/>
                          </a:solidFill>
                          <a:latin typeface="Calibri"/>
                          <a:ea typeface="Times New Roman"/>
                          <a:cs typeface="Arial"/>
                        </a:rPr>
                        <a:t>T)</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Mt</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Hu</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Ss</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Pe</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Wv</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Sg</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Ar</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Gwl</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Fcs</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FF</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994">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13.</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marL="0" marR="0">
                        <a:lnSpc>
                          <a:spcPct val="105000"/>
                        </a:lnSpc>
                        <a:spcBef>
                          <a:spcPts val="0"/>
                        </a:spcBef>
                        <a:spcAft>
                          <a:spcPts val="1000"/>
                        </a:spcAft>
                      </a:pPr>
                      <a:r>
                        <a:rPr lang="en-US" sz="1900" b="1" dirty="0">
                          <a:solidFill>
                            <a:srgbClr val="000000"/>
                          </a:solidFill>
                          <a:latin typeface="Calibri"/>
                          <a:ea typeface="Times New Roman"/>
                          <a:cs typeface="Arial"/>
                        </a:rPr>
                        <a:t>Sabarmati Basin</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nSpc>
                          <a:spcPct val="105000"/>
                        </a:lnSpc>
                        <a:spcBef>
                          <a:spcPts val="0"/>
                        </a:spcBef>
                        <a:spcAft>
                          <a:spcPts val="1000"/>
                        </a:spcAft>
                      </a:pP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5000"/>
                        </a:lnSpc>
                        <a:spcBef>
                          <a:spcPts val="0"/>
                        </a:spcBef>
                        <a:spcAft>
                          <a:spcPts val="1000"/>
                        </a:spcAft>
                      </a:pP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09">
                <a:tc>
                  <a:txBody>
                    <a:bodyPr/>
                    <a:lstStyle/>
                    <a:p>
                      <a:pPr marL="0" marR="0" algn="ctr">
                        <a:lnSpc>
                          <a:spcPct val="105000"/>
                        </a:lnSpc>
                        <a:spcBef>
                          <a:spcPts val="0"/>
                        </a:spcBef>
                        <a:spcAft>
                          <a:spcPts val="1000"/>
                        </a:spcAft>
                      </a:pP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13</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7</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6</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994">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14.</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marL="0" marR="0">
                        <a:lnSpc>
                          <a:spcPct val="105000"/>
                        </a:lnSpc>
                        <a:spcBef>
                          <a:spcPts val="0"/>
                        </a:spcBef>
                        <a:spcAft>
                          <a:spcPts val="1000"/>
                        </a:spcAft>
                      </a:pPr>
                      <a:r>
                        <a:rPr lang="en-US" sz="1900" b="1" dirty="0">
                          <a:solidFill>
                            <a:srgbClr val="000000"/>
                          </a:solidFill>
                          <a:latin typeface="Calibri"/>
                          <a:ea typeface="Times New Roman"/>
                          <a:cs typeface="Arial"/>
                        </a:rPr>
                        <a:t>Subarnarekha &amp; </a:t>
                      </a:r>
                      <a:r>
                        <a:rPr lang="en-US" sz="1900" b="1" dirty="0" err="1">
                          <a:solidFill>
                            <a:srgbClr val="000000"/>
                          </a:solidFill>
                          <a:latin typeface="Calibri"/>
                          <a:ea typeface="Times New Roman"/>
                          <a:cs typeface="Arial"/>
                        </a:rPr>
                        <a:t>Burhabalang</a:t>
                      </a:r>
                      <a:r>
                        <a:rPr lang="en-US" sz="1900" b="1" dirty="0">
                          <a:solidFill>
                            <a:srgbClr val="000000"/>
                          </a:solidFill>
                          <a:latin typeface="Calibri"/>
                          <a:ea typeface="Times New Roman"/>
                          <a:cs typeface="Arial"/>
                        </a:rPr>
                        <a:t> Basin</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nSpc>
                          <a:spcPct val="105000"/>
                        </a:lnSpc>
                        <a:spcBef>
                          <a:spcPts val="0"/>
                        </a:spcBef>
                        <a:spcAft>
                          <a:spcPts val="1000"/>
                        </a:spcAft>
                      </a:pP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5000"/>
                        </a:lnSpc>
                        <a:spcBef>
                          <a:spcPts val="0"/>
                        </a:spcBef>
                        <a:spcAft>
                          <a:spcPts val="1000"/>
                        </a:spcAft>
                      </a:pP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392">
                <a:tc>
                  <a:txBody>
                    <a:bodyPr/>
                    <a:lstStyle/>
                    <a:p>
                      <a:pPr marL="0" marR="0">
                        <a:lnSpc>
                          <a:spcPct val="105000"/>
                        </a:lnSpc>
                        <a:spcBef>
                          <a:spcPts val="0"/>
                        </a:spcBef>
                        <a:spcAft>
                          <a:spcPts val="1000"/>
                        </a:spcAft>
                      </a:pP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12</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12</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11</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994">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15.</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marL="0" marR="0">
                        <a:lnSpc>
                          <a:spcPct val="105000"/>
                        </a:lnSpc>
                        <a:spcBef>
                          <a:spcPts val="0"/>
                        </a:spcBef>
                        <a:spcAft>
                          <a:spcPts val="1000"/>
                        </a:spcAft>
                      </a:pPr>
                      <a:r>
                        <a:rPr lang="en-US" sz="1900" b="1" dirty="0" err="1">
                          <a:solidFill>
                            <a:srgbClr val="000000"/>
                          </a:solidFill>
                          <a:latin typeface="Calibri"/>
                          <a:ea typeface="Times New Roman"/>
                          <a:cs typeface="Arial"/>
                        </a:rPr>
                        <a:t>Tapi</a:t>
                      </a:r>
                      <a:r>
                        <a:rPr lang="en-US" sz="1900" b="1" dirty="0">
                          <a:solidFill>
                            <a:srgbClr val="000000"/>
                          </a:solidFill>
                          <a:latin typeface="Calibri"/>
                          <a:ea typeface="Times New Roman"/>
                          <a:cs typeface="Arial"/>
                        </a:rPr>
                        <a:t> Basin</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nSpc>
                          <a:spcPct val="105000"/>
                        </a:lnSpc>
                        <a:spcBef>
                          <a:spcPts val="0"/>
                        </a:spcBef>
                        <a:spcAft>
                          <a:spcPts val="1000"/>
                        </a:spcAft>
                      </a:pP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5000"/>
                        </a:lnSpc>
                        <a:spcBef>
                          <a:spcPts val="0"/>
                        </a:spcBef>
                        <a:spcAft>
                          <a:spcPts val="1000"/>
                        </a:spcAft>
                      </a:pP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994">
                <a:tc>
                  <a:txBody>
                    <a:bodyPr/>
                    <a:lstStyle/>
                    <a:p>
                      <a:pPr marL="0" marR="0" algn="ctr">
                        <a:lnSpc>
                          <a:spcPct val="105000"/>
                        </a:lnSpc>
                        <a:spcBef>
                          <a:spcPts val="0"/>
                        </a:spcBef>
                        <a:spcAft>
                          <a:spcPts val="1000"/>
                        </a:spcAft>
                      </a:pP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17</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17</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2</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224">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16.</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marL="0" marR="0">
                        <a:lnSpc>
                          <a:spcPct val="105000"/>
                        </a:lnSpc>
                        <a:spcBef>
                          <a:spcPts val="0"/>
                        </a:spcBef>
                        <a:spcAft>
                          <a:spcPts val="1000"/>
                        </a:spcAft>
                      </a:pPr>
                      <a:r>
                        <a:rPr lang="en-US" sz="1900" b="1" dirty="0">
                          <a:solidFill>
                            <a:srgbClr val="000000"/>
                          </a:solidFill>
                          <a:latin typeface="Calibri"/>
                          <a:ea typeface="Times New Roman"/>
                          <a:cs typeface="Arial"/>
                        </a:rPr>
                        <a:t>West Flowing Rivers from </a:t>
                      </a:r>
                      <a:r>
                        <a:rPr lang="en-US" sz="1900" b="1" dirty="0" err="1">
                          <a:solidFill>
                            <a:srgbClr val="000000"/>
                          </a:solidFill>
                          <a:latin typeface="Calibri"/>
                          <a:ea typeface="Times New Roman"/>
                          <a:cs typeface="Arial"/>
                        </a:rPr>
                        <a:t>Tadri</a:t>
                      </a:r>
                      <a:r>
                        <a:rPr lang="en-US" sz="1900" b="1" dirty="0">
                          <a:solidFill>
                            <a:srgbClr val="000000"/>
                          </a:solidFill>
                          <a:latin typeface="Calibri"/>
                          <a:ea typeface="Times New Roman"/>
                          <a:cs typeface="Arial"/>
                        </a:rPr>
                        <a:t> to </a:t>
                      </a:r>
                      <a:r>
                        <a:rPr lang="en-US" sz="1900" b="1" dirty="0" err="1">
                          <a:solidFill>
                            <a:srgbClr val="000000"/>
                          </a:solidFill>
                          <a:latin typeface="Calibri"/>
                          <a:ea typeface="Times New Roman"/>
                          <a:cs typeface="Arial"/>
                        </a:rPr>
                        <a:t>Kanyakumari</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nSpc>
                          <a:spcPct val="105000"/>
                        </a:lnSpc>
                        <a:spcBef>
                          <a:spcPts val="0"/>
                        </a:spcBef>
                        <a:spcAft>
                          <a:spcPts val="1000"/>
                        </a:spcAft>
                      </a:pP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5000"/>
                        </a:lnSpc>
                        <a:spcBef>
                          <a:spcPts val="0"/>
                        </a:spcBef>
                        <a:spcAft>
                          <a:spcPts val="1000"/>
                        </a:spcAft>
                      </a:pP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392">
                <a:tc>
                  <a:txBody>
                    <a:bodyPr/>
                    <a:lstStyle/>
                    <a:p>
                      <a:pPr marL="0" marR="0">
                        <a:lnSpc>
                          <a:spcPct val="105000"/>
                        </a:lnSpc>
                        <a:spcBef>
                          <a:spcPts val="0"/>
                        </a:spcBef>
                        <a:spcAft>
                          <a:spcPts val="1000"/>
                        </a:spcAft>
                      </a:pP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29</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15</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27</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4</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25</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2</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66">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17.</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marL="0" marR="0">
                        <a:lnSpc>
                          <a:spcPct val="105000"/>
                        </a:lnSpc>
                        <a:spcBef>
                          <a:spcPts val="0"/>
                        </a:spcBef>
                        <a:spcAft>
                          <a:spcPts val="1000"/>
                        </a:spcAft>
                      </a:pPr>
                      <a:r>
                        <a:rPr lang="en-US" sz="1900" b="1" dirty="0">
                          <a:solidFill>
                            <a:srgbClr val="000000"/>
                          </a:solidFill>
                          <a:latin typeface="Calibri"/>
                          <a:ea typeface="Times New Roman"/>
                          <a:cs typeface="Arial"/>
                        </a:rPr>
                        <a:t>West Flowing Rivers from </a:t>
                      </a:r>
                      <a:r>
                        <a:rPr lang="en-US" sz="1900" b="1" dirty="0" err="1">
                          <a:solidFill>
                            <a:srgbClr val="000000"/>
                          </a:solidFill>
                          <a:latin typeface="Calibri"/>
                          <a:ea typeface="Times New Roman"/>
                          <a:cs typeface="Arial"/>
                        </a:rPr>
                        <a:t>Tapi</a:t>
                      </a:r>
                      <a:r>
                        <a:rPr lang="en-US" sz="1900" b="1" dirty="0">
                          <a:solidFill>
                            <a:srgbClr val="000000"/>
                          </a:solidFill>
                          <a:latin typeface="Calibri"/>
                          <a:ea typeface="Times New Roman"/>
                          <a:cs typeface="Arial"/>
                        </a:rPr>
                        <a:t> to </a:t>
                      </a:r>
                      <a:r>
                        <a:rPr lang="en-US" sz="1900" b="1" dirty="0" err="1">
                          <a:solidFill>
                            <a:srgbClr val="000000"/>
                          </a:solidFill>
                          <a:latin typeface="Calibri"/>
                          <a:ea typeface="Times New Roman"/>
                          <a:cs typeface="Arial"/>
                        </a:rPr>
                        <a:t>Tadri</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nSpc>
                          <a:spcPct val="105000"/>
                        </a:lnSpc>
                        <a:spcBef>
                          <a:spcPts val="0"/>
                        </a:spcBef>
                        <a:spcAft>
                          <a:spcPts val="1000"/>
                        </a:spcAft>
                      </a:pP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5000"/>
                        </a:lnSpc>
                        <a:spcBef>
                          <a:spcPts val="0"/>
                        </a:spcBef>
                        <a:spcAft>
                          <a:spcPts val="1000"/>
                        </a:spcAft>
                      </a:pP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279">
                <a:tc>
                  <a:txBody>
                    <a:bodyPr/>
                    <a:lstStyle/>
                    <a:p>
                      <a:pPr marL="0" marR="0">
                        <a:lnSpc>
                          <a:spcPct val="105000"/>
                        </a:lnSpc>
                        <a:spcBef>
                          <a:spcPts val="0"/>
                        </a:spcBef>
                        <a:spcAft>
                          <a:spcPts val="1000"/>
                        </a:spcAft>
                      </a:pP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14</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14</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279">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18.</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marL="0" marR="0">
                        <a:lnSpc>
                          <a:spcPct val="105000"/>
                        </a:lnSpc>
                        <a:spcBef>
                          <a:spcPts val="0"/>
                        </a:spcBef>
                        <a:spcAft>
                          <a:spcPts val="1000"/>
                        </a:spcAft>
                      </a:pPr>
                      <a:r>
                        <a:rPr lang="en-US" sz="1900" b="1" dirty="0">
                          <a:solidFill>
                            <a:srgbClr val="000000"/>
                          </a:solidFill>
                          <a:latin typeface="Calibri"/>
                          <a:ea typeface="Times New Roman"/>
                          <a:cs typeface="Arial"/>
                        </a:rPr>
                        <a:t>West Flowing Rivers of </a:t>
                      </a:r>
                      <a:r>
                        <a:rPr lang="en-US" sz="1900" b="1" dirty="0" err="1">
                          <a:solidFill>
                            <a:srgbClr val="000000"/>
                          </a:solidFill>
                          <a:latin typeface="Calibri"/>
                          <a:ea typeface="Times New Roman"/>
                          <a:cs typeface="Arial"/>
                        </a:rPr>
                        <a:t>Kutchh</a:t>
                      </a:r>
                      <a:r>
                        <a:rPr lang="en-US" sz="1900" b="1" dirty="0">
                          <a:solidFill>
                            <a:srgbClr val="000000"/>
                          </a:solidFill>
                          <a:latin typeface="Calibri"/>
                          <a:ea typeface="Times New Roman"/>
                          <a:cs typeface="Arial"/>
                        </a:rPr>
                        <a:t> &amp; </a:t>
                      </a:r>
                      <a:r>
                        <a:rPr lang="en-US" sz="1900" b="1" dirty="0" err="1">
                          <a:solidFill>
                            <a:srgbClr val="000000"/>
                          </a:solidFill>
                          <a:latin typeface="Calibri"/>
                          <a:ea typeface="Times New Roman"/>
                          <a:cs typeface="Arial"/>
                        </a:rPr>
                        <a:t>Saurashtra</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nSpc>
                          <a:spcPct val="105000"/>
                        </a:lnSpc>
                        <a:spcBef>
                          <a:spcPts val="0"/>
                        </a:spcBef>
                        <a:spcAft>
                          <a:spcPts val="1000"/>
                        </a:spcAft>
                      </a:pP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5000"/>
                        </a:lnSpc>
                        <a:spcBef>
                          <a:spcPts val="0"/>
                        </a:spcBef>
                        <a:spcAft>
                          <a:spcPts val="1000"/>
                        </a:spcAft>
                      </a:pP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392">
                <a:tc>
                  <a:txBody>
                    <a:bodyPr/>
                    <a:lstStyle/>
                    <a:p>
                      <a:pPr marL="0" marR="0" algn="ctr">
                        <a:lnSpc>
                          <a:spcPct val="105000"/>
                        </a:lnSpc>
                        <a:spcBef>
                          <a:spcPts val="0"/>
                        </a:spcBef>
                        <a:spcAft>
                          <a:spcPts val="1000"/>
                        </a:spcAft>
                      </a:pP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14</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4</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11</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7</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0</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itle 1"/>
          <p:cNvSpPr>
            <a:spLocks noGrp="1"/>
          </p:cNvSpPr>
          <p:nvPr>
            <p:ph type="title"/>
          </p:nvPr>
        </p:nvSpPr>
        <p:spPr>
          <a:xfrm>
            <a:off x="0" y="0"/>
            <a:ext cx="9144000" cy="1408176"/>
          </a:xfrm>
        </p:spPr>
        <p:txBody>
          <a:bodyPr>
            <a:normAutofit fontScale="90000"/>
          </a:bodyPr>
          <a:lstStyle/>
          <a:p>
            <a:r>
              <a:rPr lang="en-US" u="sng" dirty="0" smtClean="0"/>
              <a:t/>
            </a:r>
            <a:br>
              <a:rPr lang="en-US" u="sng" dirty="0" smtClean="0"/>
            </a:br>
            <a:r>
              <a:rPr lang="en-US" sz="4000" dirty="0" smtClean="0"/>
              <a:t>Meteorological Observation  Stations-Basin wise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524000"/>
          <a:ext cx="8933188" cy="3505199"/>
        </p:xfrm>
        <a:graphic>
          <a:graphicData uri="http://schemas.openxmlformats.org/drawingml/2006/table">
            <a:tbl>
              <a:tblPr/>
              <a:tblGrid>
                <a:gridCol w="807054"/>
                <a:gridCol w="1308735"/>
                <a:gridCol w="779811"/>
                <a:gridCol w="533400"/>
                <a:gridCol w="548105"/>
                <a:gridCol w="430430"/>
                <a:gridCol w="430430"/>
                <a:gridCol w="430430"/>
                <a:gridCol w="599005"/>
                <a:gridCol w="533400"/>
                <a:gridCol w="609600"/>
                <a:gridCol w="685800"/>
                <a:gridCol w="627380"/>
                <a:gridCol w="609608"/>
              </a:tblGrid>
              <a:tr h="786329">
                <a:tc>
                  <a:txBody>
                    <a:bodyPr/>
                    <a:lstStyle/>
                    <a:p>
                      <a:pPr marL="0" marR="0">
                        <a:lnSpc>
                          <a:spcPct val="105000"/>
                        </a:lnSpc>
                        <a:spcBef>
                          <a:spcPts val="0"/>
                        </a:spcBef>
                        <a:spcAft>
                          <a:spcPts val="0"/>
                        </a:spcAft>
                      </a:pPr>
                      <a:r>
                        <a:rPr lang="en-US" sz="1900" b="1">
                          <a:solidFill>
                            <a:srgbClr val="000000"/>
                          </a:solidFill>
                          <a:latin typeface="Calibri"/>
                          <a:ea typeface="Times New Roman"/>
                          <a:cs typeface="Arial"/>
                        </a:rPr>
                        <a:t>S. </a:t>
                      </a:r>
                      <a:endParaRPr lang="en-US" sz="1900">
                        <a:latin typeface="Cambria"/>
                        <a:ea typeface="Times New Roman"/>
                        <a:cs typeface="Times New Roman"/>
                      </a:endParaRPr>
                    </a:p>
                    <a:p>
                      <a:pPr marL="0" marR="0">
                        <a:lnSpc>
                          <a:spcPct val="105000"/>
                        </a:lnSpc>
                        <a:spcBef>
                          <a:spcPts val="0"/>
                        </a:spcBef>
                        <a:spcAft>
                          <a:spcPts val="0"/>
                        </a:spcAft>
                      </a:pPr>
                      <a:r>
                        <a:rPr lang="en-US" sz="1900" b="1">
                          <a:solidFill>
                            <a:srgbClr val="000000"/>
                          </a:solidFill>
                          <a:latin typeface="Calibri"/>
                          <a:ea typeface="Times New Roman"/>
                          <a:cs typeface="Arial"/>
                        </a:rPr>
                        <a:t>No</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900" b="1">
                          <a:solidFill>
                            <a:srgbClr val="000000"/>
                          </a:solidFill>
                          <a:latin typeface="Calibri"/>
                          <a:ea typeface="Times New Roman"/>
                          <a:cs typeface="Arial"/>
                        </a:rPr>
                        <a:t>Total</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Rf</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dirty="0" err="1" smtClean="0">
                          <a:solidFill>
                            <a:srgbClr val="000000"/>
                          </a:solidFill>
                          <a:latin typeface="Calibri"/>
                          <a:ea typeface="Times New Roman"/>
                          <a:cs typeface="Arial"/>
                        </a:rPr>
                        <a:t>Rf</a:t>
                      </a:r>
                      <a:r>
                        <a:rPr lang="en-US" sz="1900" b="1" dirty="0" smtClean="0">
                          <a:solidFill>
                            <a:srgbClr val="000000"/>
                          </a:solidFill>
                          <a:latin typeface="Calibri"/>
                          <a:ea typeface="Times New Roman"/>
                          <a:cs typeface="Arial"/>
                        </a:rPr>
                        <a:t> (</a:t>
                      </a:r>
                      <a:r>
                        <a:rPr lang="en-US" sz="1900" b="1" dirty="0">
                          <a:solidFill>
                            <a:srgbClr val="000000"/>
                          </a:solidFill>
                          <a:latin typeface="Calibri"/>
                          <a:ea typeface="Times New Roman"/>
                          <a:cs typeface="Arial"/>
                        </a:rPr>
                        <a:t>T)</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Mt</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Hu</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Ss</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Pe</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Wv</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Sg</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Ar</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Gwl</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Fcs</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FF</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597">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19.</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Minor Rivers draining in to Myanmar (Burma) and Bangladesh </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0847">
                <a:tc>
                  <a:txBody>
                    <a:bodyPr/>
                    <a:lstStyle/>
                    <a:p>
                      <a:pPr marL="0" marR="0">
                        <a:lnSpc>
                          <a:spcPct val="105000"/>
                        </a:lnSpc>
                        <a:spcBef>
                          <a:spcPts val="0"/>
                        </a:spcBef>
                        <a:spcAft>
                          <a:spcPts val="1000"/>
                        </a:spcAft>
                      </a:pP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847">
                <a:tc>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20.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Area of Inland Drainage in Rajasthan Desert</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125">
                <a:tc>
                  <a:txBody>
                    <a:bodyPr/>
                    <a:lstStyle/>
                    <a:p>
                      <a:pPr marL="0" marR="0" algn="ctr">
                        <a:lnSpc>
                          <a:spcPct val="105000"/>
                        </a:lnSpc>
                        <a:spcBef>
                          <a:spcPts val="0"/>
                        </a:spcBef>
                        <a:spcAft>
                          <a:spcPts val="1000"/>
                        </a:spcAft>
                      </a:pP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125">
                <a:tc>
                  <a:txBody>
                    <a:bodyPr/>
                    <a:lstStyle/>
                    <a:p>
                      <a:pPr marL="0" marR="0" algn="ctr">
                        <a:lnSpc>
                          <a:spcPct val="105000"/>
                        </a:lnSpc>
                        <a:spcBef>
                          <a:spcPts val="0"/>
                        </a:spcBef>
                        <a:spcAft>
                          <a:spcPts val="1000"/>
                        </a:spcAft>
                      </a:pP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marL="0" marR="0">
                        <a:lnSpc>
                          <a:spcPct val="105000"/>
                        </a:lnSpc>
                        <a:spcBef>
                          <a:spcPts val="0"/>
                        </a:spcBef>
                        <a:spcAft>
                          <a:spcPts val="1000"/>
                        </a:spcAft>
                      </a:pPr>
                      <a:r>
                        <a:rPr lang="en-US" sz="1900" b="1">
                          <a:solidFill>
                            <a:srgbClr val="000000"/>
                          </a:solidFill>
                          <a:latin typeface="Calibri"/>
                          <a:ea typeface="Times New Roman"/>
                          <a:cs typeface="Arial"/>
                        </a:rPr>
                        <a:t>Grand Total</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86329">
                <a:tc>
                  <a:txBody>
                    <a:bodyPr/>
                    <a:lstStyle/>
                    <a:p>
                      <a:pPr marL="0" marR="0" algn="ctr">
                        <a:lnSpc>
                          <a:spcPct val="105000"/>
                        </a:lnSpc>
                        <a:spcBef>
                          <a:spcPts val="0"/>
                        </a:spcBef>
                        <a:spcAft>
                          <a:spcPts val="1000"/>
                        </a:spcAft>
                      </a:pP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776</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652</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70</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439</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38</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2</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41</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129</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9</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57</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3</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a:solidFill>
                            <a:srgbClr val="000000"/>
                          </a:solidFill>
                          <a:latin typeface="Calibri"/>
                          <a:ea typeface="Times New Roman"/>
                          <a:cs typeface="Arial"/>
                        </a:rPr>
                        <a:t>18</a:t>
                      </a:r>
                      <a:endParaRPr lang="en-US" sz="19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1000"/>
                        </a:spcAft>
                      </a:pPr>
                      <a:r>
                        <a:rPr lang="en-US" sz="1900" b="1" dirty="0">
                          <a:solidFill>
                            <a:srgbClr val="000000"/>
                          </a:solidFill>
                          <a:latin typeface="Calibri"/>
                          <a:ea typeface="Times New Roman"/>
                          <a:cs typeface="Arial"/>
                        </a:rPr>
                        <a:t>7</a:t>
                      </a:r>
                      <a:endParaRPr lang="en-US" sz="19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itle 1"/>
          <p:cNvSpPr>
            <a:spLocks noGrp="1"/>
          </p:cNvSpPr>
          <p:nvPr>
            <p:ph type="title"/>
          </p:nvPr>
        </p:nvSpPr>
        <p:spPr>
          <a:xfrm>
            <a:off x="0" y="0"/>
            <a:ext cx="9144000" cy="1408176"/>
          </a:xfrm>
        </p:spPr>
        <p:txBody>
          <a:bodyPr>
            <a:normAutofit fontScale="90000"/>
          </a:bodyPr>
          <a:lstStyle/>
          <a:p>
            <a:r>
              <a:rPr lang="en-US" u="sng" dirty="0" smtClean="0"/>
              <a:t/>
            </a:r>
            <a:br>
              <a:rPr lang="en-US" u="sng" dirty="0" smtClean="0"/>
            </a:br>
            <a:r>
              <a:rPr lang="en-US" sz="4000" dirty="0" smtClean="0"/>
              <a:t>Meteorological Observation  Stations-Basin wise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fontScale="90000"/>
          </a:bodyPr>
          <a:lstStyle/>
          <a:p>
            <a:r>
              <a:rPr lang="en-US" dirty="0" smtClean="0"/>
              <a:t>Meteorological Observation Stations - State-wise</a:t>
            </a:r>
            <a:endParaRPr lang="en-US" dirty="0"/>
          </a:p>
        </p:txBody>
      </p:sp>
      <p:graphicFrame>
        <p:nvGraphicFramePr>
          <p:cNvPr id="4" name="Table 3"/>
          <p:cNvGraphicFramePr>
            <a:graphicFrameLocks noGrp="1"/>
          </p:cNvGraphicFramePr>
          <p:nvPr/>
        </p:nvGraphicFramePr>
        <p:xfrm>
          <a:off x="0" y="1524001"/>
          <a:ext cx="9143999" cy="5443512"/>
        </p:xfrm>
        <a:graphic>
          <a:graphicData uri="http://schemas.openxmlformats.org/drawingml/2006/table">
            <a:tbl>
              <a:tblPr/>
              <a:tblGrid>
                <a:gridCol w="793595"/>
                <a:gridCol w="1229676"/>
                <a:gridCol w="614838"/>
                <a:gridCol w="715034"/>
                <a:gridCol w="655826"/>
                <a:gridCol w="614838"/>
                <a:gridCol w="633054"/>
                <a:gridCol w="644440"/>
                <a:gridCol w="560186"/>
                <a:gridCol w="717310"/>
                <a:gridCol w="622807"/>
                <a:gridCol w="702509"/>
                <a:gridCol w="639886"/>
              </a:tblGrid>
              <a:tr h="704047">
                <a:tc>
                  <a:txBody>
                    <a:bodyPr/>
                    <a:lstStyle/>
                    <a:p>
                      <a:pPr marL="0" marR="0">
                        <a:lnSpc>
                          <a:spcPct val="105000"/>
                        </a:lnSpc>
                        <a:spcBef>
                          <a:spcPts val="0"/>
                        </a:spcBef>
                        <a:spcAft>
                          <a:spcPts val="0"/>
                        </a:spcAft>
                      </a:pPr>
                      <a:r>
                        <a:rPr lang="en-US" sz="1800" b="1" dirty="0" err="1">
                          <a:solidFill>
                            <a:srgbClr val="000000"/>
                          </a:solidFill>
                          <a:latin typeface="Calibri"/>
                          <a:ea typeface="Times New Roman"/>
                          <a:cs typeface="Arial"/>
                        </a:rPr>
                        <a:t>S.No</a:t>
                      </a:r>
                      <a:r>
                        <a:rPr lang="en-US" sz="1800" b="1" dirty="0">
                          <a:solidFill>
                            <a:srgbClr val="000000"/>
                          </a:solidFill>
                          <a:latin typeface="Calibri"/>
                          <a:ea typeface="Times New Roman"/>
                          <a:cs typeface="Arial"/>
                        </a:rPr>
                        <a:t>.</a:t>
                      </a:r>
                      <a:endParaRPr lang="en-US" sz="18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dirty="0" smtClean="0">
                          <a:solidFill>
                            <a:srgbClr val="000000"/>
                          </a:solidFill>
                          <a:latin typeface="Calibri"/>
                          <a:ea typeface="Times New Roman"/>
                          <a:cs typeface="Arial"/>
                        </a:rPr>
                        <a:t>Total</a:t>
                      </a:r>
                      <a:endParaRPr lang="en-US" sz="18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Rf</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800" b="1">
                          <a:solidFill>
                            <a:srgbClr val="000000"/>
                          </a:solidFill>
                          <a:latin typeface="Calibri"/>
                          <a:ea typeface="Times New Roman"/>
                          <a:cs typeface="Arial"/>
                        </a:rPr>
                        <a:t>Rf(T)</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Mt</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Hu</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Ss</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Pe</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Wv</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Sg</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Ar</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Fcs</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FF</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040">
                <a:tc>
                  <a:txBody>
                    <a:bodyPr/>
                    <a:lstStyle/>
                    <a:p>
                      <a:pPr marL="0" marR="0">
                        <a:lnSpc>
                          <a:spcPct val="105000"/>
                        </a:lnSpc>
                        <a:spcBef>
                          <a:spcPts val="0"/>
                        </a:spcBef>
                        <a:spcAft>
                          <a:spcPts val="0"/>
                        </a:spcAft>
                      </a:pPr>
                      <a:r>
                        <a:rPr lang="en-US" sz="1800" b="1">
                          <a:solidFill>
                            <a:srgbClr val="000000"/>
                          </a:solidFill>
                          <a:latin typeface="Calibri"/>
                          <a:ea typeface="Times New Roman"/>
                          <a:cs typeface="Arial"/>
                        </a:rPr>
                        <a:t>1.</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marL="0" marR="0">
                        <a:lnSpc>
                          <a:spcPct val="105000"/>
                        </a:lnSpc>
                        <a:spcBef>
                          <a:spcPts val="0"/>
                        </a:spcBef>
                        <a:spcAft>
                          <a:spcPts val="0"/>
                        </a:spcAft>
                      </a:pPr>
                      <a:r>
                        <a:rPr lang="en-US" sz="1800" b="1">
                          <a:solidFill>
                            <a:srgbClr val="000000"/>
                          </a:solidFill>
                          <a:latin typeface="Calibri"/>
                          <a:ea typeface="Times New Roman"/>
                          <a:cs typeface="Arial"/>
                        </a:rPr>
                        <a:t>Andhra Pradesh</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5000"/>
                        </a:lnSpc>
                        <a:spcBef>
                          <a:spcPts val="0"/>
                        </a:spcBef>
                        <a:spcAft>
                          <a:spcPts val="0"/>
                        </a:spcAft>
                      </a:pPr>
                      <a:endParaRPr lang="en-US" sz="1800">
                        <a:solidFill>
                          <a:srgbClr val="0000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84">
                <a:tc>
                  <a:txBody>
                    <a:bodyPr/>
                    <a:lstStyle/>
                    <a:p>
                      <a:pPr marL="0" marR="0" algn="ctr">
                        <a:lnSpc>
                          <a:spcPct val="105000"/>
                        </a:lnSpc>
                        <a:spcBef>
                          <a:spcPts val="0"/>
                        </a:spcBef>
                        <a:spcAft>
                          <a:spcPts val="0"/>
                        </a:spcAft>
                      </a:pP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44</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37</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20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14</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3</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1</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9</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7</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3</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948">
                <a:tc>
                  <a:txBody>
                    <a:bodyPr/>
                    <a:lstStyle/>
                    <a:p>
                      <a:pPr marL="0" marR="0">
                        <a:lnSpc>
                          <a:spcPct val="105000"/>
                        </a:lnSpc>
                        <a:spcBef>
                          <a:spcPts val="0"/>
                        </a:spcBef>
                        <a:spcAft>
                          <a:spcPts val="0"/>
                        </a:spcAft>
                      </a:pPr>
                      <a:r>
                        <a:rPr lang="en-US" sz="1800" b="1">
                          <a:solidFill>
                            <a:srgbClr val="000000"/>
                          </a:solidFill>
                          <a:latin typeface="Calibri"/>
                          <a:ea typeface="Times New Roman"/>
                          <a:cs typeface="Arial"/>
                        </a:rPr>
                        <a:t>2.</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marL="0" marR="0">
                        <a:lnSpc>
                          <a:spcPct val="105000"/>
                        </a:lnSpc>
                        <a:spcBef>
                          <a:spcPts val="0"/>
                        </a:spcBef>
                        <a:spcAft>
                          <a:spcPts val="0"/>
                        </a:spcAft>
                      </a:pPr>
                      <a:r>
                        <a:rPr lang="en-US" sz="1800" b="1">
                          <a:solidFill>
                            <a:srgbClr val="000000"/>
                          </a:solidFill>
                          <a:latin typeface="Calibri"/>
                          <a:ea typeface="Times New Roman"/>
                          <a:cs typeface="Arial"/>
                        </a:rPr>
                        <a:t>Arunachal Pradesh</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5000"/>
                        </a:lnSpc>
                        <a:spcBef>
                          <a:spcPts val="0"/>
                        </a:spcBef>
                        <a:spcAft>
                          <a:spcPts val="0"/>
                        </a:spcAft>
                      </a:pP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803">
                <a:tc>
                  <a:txBody>
                    <a:bodyPr/>
                    <a:lstStyle/>
                    <a:p>
                      <a:pPr marL="0" marR="0" algn="ctr">
                        <a:lnSpc>
                          <a:spcPct val="105000"/>
                        </a:lnSpc>
                        <a:spcBef>
                          <a:spcPts val="0"/>
                        </a:spcBef>
                        <a:spcAft>
                          <a:spcPts val="0"/>
                        </a:spcAft>
                      </a:pP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17</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13</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5</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5</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3</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3</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2</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1</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1</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948">
                <a:tc>
                  <a:txBody>
                    <a:bodyPr/>
                    <a:lstStyle/>
                    <a:p>
                      <a:pPr marL="0" marR="0">
                        <a:lnSpc>
                          <a:spcPct val="105000"/>
                        </a:lnSpc>
                        <a:spcBef>
                          <a:spcPts val="0"/>
                        </a:spcBef>
                        <a:spcAft>
                          <a:spcPts val="0"/>
                        </a:spcAft>
                      </a:pPr>
                      <a:r>
                        <a:rPr lang="en-US" sz="1800" b="1">
                          <a:solidFill>
                            <a:srgbClr val="000000"/>
                          </a:solidFill>
                          <a:latin typeface="Calibri"/>
                          <a:ea typeface="Times New Roman"/>
                          <a:cs typeface="Arial"/>
                        </a:rPr>
                        <a:t>3.</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marL="0" marR="0">
                        <a:lnSpc>
                          <a:spcPct val="105000"/>
                        </a:lnSpc>
                        <a:spcBef>
                          <a:spcPts val="0"/>
                        </a:spcBef>
                        <a:spcAft>
                          <a:spcPts val="0"/>
                        </a:spcAft>
                      </a:pPr>
                      <a:r>
                        <a:rPr lang="en-US" sz="1800" b="1">
                          <a:solidFill>
                            <a:srgbClr val="000000"/>
                          </a:solidFill>
                          <a:latin typeface="Calibri"/>
                          <a:ea typeface="Times New Roman"/>
                          <a:cs typeface="Arial"/>
                        </a:rPr>
                        <a:t>Assam</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5000"/>
                        </a:lnSpc>
                        <a:spcBef>
                          <a:spcPts val="0"/>
                        </a:spcBef>
                        <a:spcAft>
                          <a:spcPts val="0"/>
                        </a:spcAft>
                      </a:pP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185">
                <a:tc>
                  <a:txBody>
                    <a:bodyPr/>
                    <a:lstStyle/>
                    <a:p>
                      <a:pPr marL="0" marR="0" algn="ctr">
                        <a:lnSpc>
                          <a:spcPct val="105000"/>
                        </a:lnSpc>
                        <a:spcBef>
                          <a:spcPts val="0"/>
                        </a:spcBef>
                        <a:spcAft>
                          <a:spcPts val="0"/>
                        </a:spcAft>
                      </a:pP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63</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56</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3</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20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2</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2</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6</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4</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2</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1</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151">
                <a:tc>
                  <a:txBody>
                    <a:bodyPr/>
                    <a:lstStyle/>
                    <a:p>
                      <a:pPr marL="0" marR="0">
                        <a:lnSpc>
                          <a:spcPct val="105000"/>
                        </a:lnSpc>
                        <a:spcBef>
                          <a:spcPts val="0"/>
                        </a:spcBef>
                        <a:spcAft>
                          <a:spcPts val="0"/>
                        </a:spcAft>
                      </a:pPr>
                      <a:r>
                        <a:rPr lang="en-US" sz="1800" b="1">
                          <a:solidFill>
                            <a:srgbClr val="000000"/>
                          </a:solidFill>
                          <a:latin typeface="Calibri"/>
                          <a:ea typeface="Times New Roman"/>
                          <a:cs typeface="Arial"/>
                        </a:rPr>
                        <a:t>4.</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marL="0" marR="0">
                        <a:lnSpc>
                          <a:spcPct val="105000"/>
                        </a:lnSpc>
                        <a:spcBef>
                          <a:spcPts val="0"/>
                        </a:spcBef>
                        <a:spcAft>
                          <a:spcPts val="0"/>
                        </a:spcAft>
                      </a:pPr>
                      <a:r>
                        <a:rPr lang="en-US" sz="1800" b="1">
                          <a:solidFill>
                            <a:srgbClr val="000000"/>
                          </a:solidFill>
                          <a:latin typeface="Calibri"/>
                          <a:ea typeface="Times New Roman"/>
                          <a:cs typeface="Arial"/>
                        </a:rPr>
                        <a:t>Bihar</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5000"/>
                        </a:lnSpc>
                        <a:spcBef>
                          <a:spcPts val="0"/>
                        </a:spcBef>
                        <a:spcAft>
                          <a:spcPts val="0"/>
                        </a:spcAft>
                      </a:pP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84">
                <a:tc>
                  <a:txBody>
                    <a:bodyPr/>
                    <a:lstStyle/>
                    <a:p>
                      <a:pPr marL="0" marR="0">
                        <a:lnSpc>
                          <a:spcPct val="105000"/>
                        </a:lnSpc>
                        <a:spcBef>
                          <a:spcPts val="0"/>
                        </a:spcBef>
                        <a:spcAft>
                          <a:spcPts val="0"/>
                        </a:spcAft>
                      </a:pP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48</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40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26</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dirty="0">
                          <a:solidFill>
                            <a:srgbClr val="000000"/>
                          </a:solidFill>
                          <a:latin typeface="Calibri"/>
                          <a:ea typeface="Times New Roman"/>
                          <a:cs typeface="Arial"/>
                        </a:rPr>
                        <a:t>0</a:t>
                      </a:r>
                      <a:endParaRPr lang="en-US" sz="18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1</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185">
                <a:tc>
                  <a:txBody>
                    <a:bodyPr/>
                    <a:lstStyle/>
                    <a:p>
                      <a:pPr marL="0" marR="0">
                        <a:lnSpc>
                          <a:spcPct val="105000"/>
                        </a:lnSpc>
                        <a:spcBef>
                          <a:spcPts val="0"/>
                        </a:spcBef>
                        <a:spcAft>
                          <a:spcPts val="0"/>
                        </a:spcAft>
                      </a:pPr>
                      <a:r>
                        <a:rPr lang="en-US" sz="1800" b="1">
                          <a:solidFill>
                            <a:srgbClr val="000000"/>
                          </a:solidFill>
                          <a:latin typeface="Calibri"/>
                          <a:ea typeface="Times New Roman"/>
                          <a:cs typeface="Arial"/>
                        </a:rPr>
                        <a:t>5.</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marL="0" marR="0">
                        <a:lnSpc>
                          <a:spcPct val="105000"/>
                        </a:lnSpc>
                        <a:spcBef>
                          <a:spcPts val="0"/>
                        </a:spcBef>
                        <a:spcAft>
                          <a:spcPts val="0"/>
                        </a:spcAft>
                      </a:pPr>
                      <a:r>
                        <a:rPr lang="en-US" sz="1800" b="1">
                          <a:solidFill>
                            <a:srgbClr val="000000"/>
                          </a:solidFill>
                          <a:latin typeface="Calibri"/>
                          <a:ea typeface="Times New Roman"/>
                          <a:cs typeface="Arial"/>
                        </a:rPr>
                        <a:t>Chhattisgarh</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5000"/>
                        </a:lnSpc>
                        <a:spcBef>
                          <a:spcPts val="0"/>
                        </a:spcBef>
                        <a:spcAft>
                          <a:spcPts val="0"/>
                        </a:spcAft>
                      </a:pP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84">
                <a:tc>
                  <a:txBody>
                    <a:bodyPr/>
                    <a:lstStyle/>
                    <a:p>
                      <a:pPr marL="0" marR="0" algn="ctr">
                        <a:lnSpc>
                          <a:spcPct val="105000"/>
                        </a:lnSpc>
                        <a:spcBef>
                          <a:spcPts val="0"/>
                        </a:spcBef>
                        <a:spcAft>
                          <a:spcPts val="0"/>
                        </a:spcAft>
                      </a:pP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22</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29</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8</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17</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1</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1</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1</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1</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84">
                <a:tc>
                  <a:txBody>
                    <a:bodyPr/>
                    <a:lstStyle/>
                    <a:p>
                      <a:pPr marL="0" marR="0">
                        <a:lnSpc>
                          <a:spcPct val="105000"/>
                        </a:lnSpc>
                        <a:spcBef>
                          <a:spcPts val="0"/>
                        </a:spcBef>
                        <a:spcAft>
                          <a:spcPts val="0"/>
                        </a:spcAft>
                      </a:pPr>
                      <a:r>
                        <a:rPr lang="en-US" sz="1800" b="1">
                          <a:solidFill>
                            <a:srgbClr val="000000"/>
                          </a:solidFill>
                          <a:latin typeface="Calibri"/>
                          <a:ea typeface="Times New Roman"/>
                          <a:cs typeface="Arial"/>
                        </a:rPr>
                        <a:t>6.</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marL="0" marR="0">
                        <a:lnSpc>
                          <a:spcPct val="105000"/>
                        </a:lnSpc>
                        <a:spcBef>
                          <a:spcPts val="0"/>
                        </a:spcBef>
                        <a:spcAft>
                          <a:spcPts val="0"/>
                        </a:spcAft>
                      </a:pPr>
                      <a:r>
                        <a:rPr lang="en-US" sz="1800" b="1">
                          <a:solidFill>
                            <a:srgbClr val="000000"/>
                          </a:solidFill>
                          <a:latin typeface="Calibri"/>
                          <a:ea typeface="Times New Roman"/>
                          <a:cs typeface="Arial"/>
                        </a:rPr>
                        <a:t>Dadra &amp; Nagar Haveli</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9384">
                <a:tc>
                  <a:txBody>
                    <a:bodyPr/>
                    <a:lstStyle/>
                    <a:p>
                      <a:pPr marL="0" marR="0" algn="ctr">
                        <a:lnSpc>
                          <a:spcPct val="105000"/>
                        </a:lnSpc>
                        <a:spcBef>
                          <a:spcPts val="0"/>
                        </a:spcBef>
                        <a:spcAft>
                          <a:spcPts val="0"/>
                        </a:spcAft>
                      </a:pP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3</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3</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619">
                <a:tc>
                  <a:txBody>
                    <a:bodyPr/>
                    <a:lstStyle/>
                    <a:p>
                      <a:pPr marL="0" marR="0">
                        <a:lnSpc>
                          <a:spcPct val="105000"/>
                        </a:lnSpc>
                        <a:spcBef>
                          <a:spcPts val="0"/>
                        </a:spcBef>
                        <a:spcAft>
                          <a:spcPts val="0"/>
                        </a:spcAft>
                      </a:pPr>
                      <a:r>
                        <a:rPr lang="en-US" sz="1800" b="1">
                          <a:solidFill>
                            <a:srgbClr val="000000"/>
                          </a:solidFill>
                          <a:latin typeface="Calibri"/>
                          <a:ea typeface="Times New Roman"/>
                          <a:cs typeface="Arial"/>
                        </a:rPr>
                        <a:t>7.</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marL="0" marR="0">
                        <a:lnSpc>
                          <a:spcPct val="105000"/>
                        </a:lnSpc>
                        <a:spcBef>
                          <a:spcPts val="0"/>
                        </a:spcBef>
                        <a:spcAft>
                          <a:spcPts val="0"/>
                        </a:spcAft>
                      </a:pPr>
                      <a:r>
                        <a:rPr lang="en-US" sz="1800" b="1">
                          <a:solidFill>
                            <a:srgbClr val="000000"/>
                          </a:solidFill>
                          <a:latin typeface="Calibri"/>
                          <a:ea typeface="Times New Roman"/>
                          <a:cs typeface="Arial"/>
                        </a:rPr>
                        <a:t>Delhi</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9384">
                <a:tc>
                  <a:txBody>
                    <a:bodyPr/>
                    <a:lstStyle/>
                    <a:p>
                      <a:pPr marL="0" marR="0" algn="ctr">
                        <a:lnSpc>
                          <a:spcPct val="105000"/>
                        </a:lnSpc>
                        <a:spcBef>
                          <a:spcPts val="0"/>
                        </a:spcBef>
                        <a:spcAft>
                          <a:spcPts val="0"/>
                        </a:spcAft>
                      </a:pP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3</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3</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2</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2</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84">
                <a:tc>
                  <a:txBody>
                    <a:bodyPr/>
                    <a:lstStyle/>
                    <a:p>
                      <a:pPr marL="0" marR="0">
                        <a:lnSpc>
                          <a:spcPct val="105000"/>
                        </a:lnSpc>
                        <a:spcBef>
                          <a:spcPts val="0"/>
                        </a:spcBef>
                        <a:spcAft>
                          <a:spcPts val="0"/>
                        </a:spcAft>
                      </a:pPr>
                      <a:r>
                        <a:rPr lang="en-US" sz="1800" b="1">
                          <a:solidFill>
                            <a:srgbClr val="000000"/>
                          </a:solidFill>
                          <a:latin typeface="Calibri"/>
                          <a:ea typeface="Times New Roman"/>
                          <a:cs typeface="Arial"/>
                        </a:rPr>
                        <a:t>8.</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marL="0" marR="0">
                        <a:lnSpc>
                          <a:spcPct val="105000"/>
                        </a:lnSpc>
                        <a:spcBef>
                          <a:spcPts val="0"/>
                        </a:spcBef>
                        <a:spcAft>
                          <a:spcPts val="0"/>
                        </a:spcAft>
                      </a:pPr>
                      <a:r>
                        <a:rPr lang="en-US" sz="1800" b="1">
                          <a:solidFill>
                            <a:srgbClr val="000000"/>
                          </a:solidFill>
                          <a:latin typeface="Calibri"/>
                          <a:ea typeface="Times New Roman"/>
                          <a:cs typeface="Arial"/>
                        </a:rPr>
                        <a:t>Goa</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9384">
                <a:tc>
                  <a:txBody>
                    <a:bodyPr/>
                    <a:lstStyle/>
                    <a:p>
                      <a:pPr marL="0" marR="0" algn="ctr">
                        <a:lnSpc>
                          <a:spcPct val="105000"/>
                        </a:lnSpc>
                        <a:spcBef>
                          <a:spcPts val="0"/>
                        </a:spcBef>
                        <a:spcAft>
                          <a:spcPts val="0"/>
                        </a:spcAft>
                      </a:pP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1</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1</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dirty="0">
                          <a:solidFill>
                            <a:srgbClr val="000000"/>
                          </a:solidFill>
                          <a:latin typeface="Calibri"/>
                          <a:ea typeface="Times New Roman"/>
                          <a:cs typeface="Arial"/>
                        </a:rPr>
                        <a:t>0</a:t>
                      </a:r>
                      <a:endParaRPr lang="en-US" sz="18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839200" cy="1371599"/>
          </a:xfrm>
        </p:spPr>
        <p:txBody>
          <a:bodyPr rtlCol="0">
            <a:noAutofit/>
          </a:bodyPr>
          <a:lstStyle/>
          <a:p>
            <a:pPr fontAlgn="auto">
              <a:spcAft>
                <a:spcPts val="0"/>
              </a:spcAft>
              <a:defRPr/>
            </a:pPr>
            <a:r>
              <a:rPr lang="en-US" sz="3600" dirty="0"/>
              <a:t>Hydro-Meteorological Data </a:t>
            </a:r>
            <a:r>
              <a:rPr lang="en-US" sz="3600" dirty="0" smtClean="0"/>
              <a:t>Observation</a:t>
            </a:r>
            <a:br>
              <a:rPr lang="en-US" sz="3600" dirty="0" smtClean="0"/>
            </a:br>
            <a:r>
              <a:rPr lang="en-US" sz="3600" dirty="0" smtClean="0"/>
              <a:t>PURPOSE</a:t>
            </a:r>
            <a:endParaRPr lang="en-IN" sz="3600" dirty="0"/>
          </a:p>
        </p:txBody>
      </p:sp>
      <p:sp>
        <p:nvSpPr>
          <p:cNvPr id="3" name="Content Placeholder 2"/>
          <p:cNvSpPr>
            <a:spLocks noGrp="1"/>
          </p:cNvSpPr>
          <p:nvPr>
            <p:ph idx="1"/>
          </p:nvPr>
        </p:nvSpPr>
        <p:spPr>
          <a:xfrm>
            <a:off x="457200" y="1676400"/>
            <a:ext cx="8382000" cy="5029200"/>
          </a:xfrm>
        </p:spPr>
        <p:txBody>
          <a:bodyPr rtlCol="0">
            <a:normAutofit/>
          </a:bodyPr>
          <a:lstStyle/>
          <a:p>
            <a:pPr fontAlgn="auto">
              <a:spcAft>
                <a:spcPts val="0"/>
              </a:spcAft>
              <a:buFont typeface="Arial" pitchFamily="34" charset="0"/>
              <a:buChar char="•"/>
              <a:defRPr/>
            </a:pPr>
            <a:r>
              <a:rPr lang="en-GB" b="1" dirty="0" smtClean="0"/>
              <a:t>Assessment of basin wise water availability and management</a:t>
            </a:r>
          </a:p>
          <a:p>
            <a:pPr fontAlgn="auto">
              <a:spcAft>
                <a:spcPts val="0"/>
              </a:spcAft>
              <a:buFont typeface="Arial" pitchFamily="34" charset="0"/>
              <a:buChar char="•"/>
              <a:defRPr/>
            </a:pPr>
            <a:r>
              <a:rPr lang="en-GB" b="1" dirty="0" smtClean="0"/>
              <a:t>Planning and design of water resources projects</a:t>
            </a:r>
          </a:p>
          <a:p>
            <a:pPr fontAlgn="auto">
              <a:spcAft>
                <a:spcPts val="0"/>
              </a:spcAft>
              <a:buFont typeface="Arial" pitchFamily="34" charset="0"/>
              <a:buChar char="•"/>
              <a:defRPr/>
            </a:pPr>
            <a:r>
              <a:rPr lang="en-GB" b="1" dirty="0" smtClean="0"/>
              <a:t>Study of climate change</a:t>
            </a:r>
          </a:p>
          <a:p>
            <a:pPr fontAlgn="auto">
              <a:spcAft>
                <a:spcPts val="0"/>
              </a:spcAft>
              <a:buFont typeface="Arial" pitchFamily="34" charset="0"/>
              <a:buChar char="•"/>
              <a:defRPr/>
            </a:pPr>
            <a:r>
              <a:rPr lang="en-GB" b="1" dirty="0" smtClean="0"/>
              <a:t>Flood forecast</a:t>
            </a:r>
          </a:p>
          <a:p>
            <a:pPr fontAlgn="auto">
              <a:spcAft>
                <a:spcPts val="0"/>
              </a:spcAft>
              <a:buFont typeface="Arial" pitchFamily="34" charset="0"/>
              <a:buChar char="•"/>
              <a:defRPr/>
            </a:pPr>
            <a:r>
              <a:rPr lang="en-GB" b="1" dirty="0" smtClean="0"/>
              <a:t>Flood mitigation</a:t>
            </a:r>
          </a:p>
          <a:p>
            <a:pPr fontAlgn="auto">
              <a:spcAft>
                <a:spcPts val="0"/>
              </a:spcAft>
              <a:buFont typeface="Arial" pitchFamily="34" charset="0"/>
              <a:buChar char="•"/>
              <a:defRPr/>
            </a:pPr>
            <a:r>
              <a:rPr lang="en-US" b="1" dirty="0" smtClean="0"/>
              <a:t>Formulating National Water Policy</a:t>
            </a:r>
            <a:endParaRPr lang="en-IN" b="1" dirty="0" smtClean="0"/>
          </a:p>
          <a:p>
            <a:pPr marL="0" indent="0" fontAlgn="auto">
              <a:spcAft>
                <a:spcPts val="0"/>
              </a:spcAft>
              <a:buFont typeface="Wingdings" pitchFamily="2" charset="2"/>
              <a:buNone/>
              <a:defRPr/>
            </a:pPr>
            <a:endParaRPr lang="en-GB" b="1" dirty="0" smtClean="0"/>
          </a:p>
          <a:p>
            <a:pPr marL="0" indent="0" fontAlgn="auto">
              <a:spcAft>
                <a:spcPts val="0"/>
              </a:spcAft>
              <a:buFont typeface="Wingdings" pitchFamily="2" charset="2"/>
              <a:buNone/>
              <a:defRPr/>
            </a:pPr>
            <a:endParaRPr lang="en-GB" sz="3600" b="1" dirty="0" smtClean="0"/>
          </a:p>
        </p:txBody>
      </p:sp>
    </p:spTree>
    <p:extLst>
      <p:ext uri="{BB962C8B-B14F-4D97-AF65-F5344CB8AC3E}">
        <p14:creationId xmlns:p14="http://schemas.microsoft.com/office/powerpoint/2010/main" val="1231205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 y="1524000"/>
          <a:ext cx="9143994" cy="5349978"/>
        </p:xfrm>
        <a:graphic>
          <a:graphicData uri="http://schemas.openxmlformats.org/drawingml/2006/table">
            <a:tbl>
              <a:tblPr/>
              <a:tblGrid>
                <a:gridCol w="737944"/>
                <a:gridCol w="1282699"/>
                <a:gridCol w="498702"/>
                <a:gridCol w="599792"/>
                <a:gridCol w="694139"/>
                <a:gridCol w="498702"/>
                <a:gridCol w="687400"/>
                <a:gridCol w="707617"/>
                <a:gridCol w="707617"/>
                <a:gridCol w="707617"/>
                <a:gridCol w="707617"/>
                <a:gridCol w="606531"/>
                <a:gridCol w="707617"/>
              </a:tblGrid>
              <a:tr h="429309">
                <a:tc>
                  <a:txBody>
                    <a:bodyPr/>
                    <a:lstStyle/>
                    <a:p>
                      <a:pPr marL="0" marR="0">
                        <a:lnSpc>
                          <a:spcPct val="105000"/>
                        </a:lnSpc>
                        <a:spcBef>
                          <a:spcPts val="0"/>
                        </a:spcBef>
                        <a:spcAft>
                          <a:spcPts val="0"/>
                        </a:spcAft>
                      </a:pPr>
                      <a:r>
                        <a:rPr lang="en-US" sz="1600" b="1" dirty="0" err="1">
                          <a:solidFill>
                            <a:srgbClr val="000000"/>
                          </a:solidFill>
                          <a:latin typeface="Calibri"/>
                          <a:ea typeface="Times New Roman"/>
                          <a:cs typeface="Arial"/>
                        </a:rPr>
                        <a:t>S.No</a:t>
                      </a:r>
                      <a:r>
                        <a:rPr lang="en-US" sz="1600" b="1" dirty="0">
                          <a:solidFill>
                            <a:srgbClr val="000000"/>
                          </a:solidFill>
                          <a:latin typeface="Calibri"/>
                          <a:ea typeface="Times New Roman"/>
                          <a:cs typeface="Arial"/>
                        </a:rPr>
                        <a:t>.</a:t>
                      </a:r>
                      <a:endParaRPr lang="en-US" sz="16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dirty="0" smtClean="0">
                          <a:solidFill>
                            <a:srgbClr val="000000"/>
                          </a:solidFill>
                          <a:latin typeface="Calibri"/>
                          <a:ea typeface="Times New Roman"/>
                          <a:cs typeface="Arial"/>
                        </a:rPr>
                        <a:t>Total</a:t>
                      </a:r>
                      <a:endParaRPr lang="en-US" sz="16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Rf</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Rft</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Mt</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Hu</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Ss</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Pe</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Wv</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Sg</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Ar</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Fcs</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FF</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650">
                <a:tc>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9.</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Gujarat</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5000"/>
                        </a:lnSpc>
                        <a:spcBef>
                          <a:spcPts val="0"/>
                        </a:spcBef>
                        <a:spcAft>
                          <a:spcPts val="0"/>
                        </a:spcAft>
                      </a:pP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309">
                <a:tc>
                  <a:txBody>
                    <a:bodyPr/>
                    <a:lstStyle/>
                    <a:p>
                      <a:pPr marL="0" marR="0" algn="ctr">
                        <a:lnSpc>
                          <a:spcPct val="105000"/>
                        </a:lnSpc>
                        <a:spcBef>
                          <a:spcPts val="0"/>
                        </a:spcBef>
                        <a:spcAft>
                          <a:spcPts val="0"/>
                        </a:spcAft>
                      </a:pP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dirty="0">
                          <a:solidFill>
                            <a:srgbClr val="000000"/>
                          </a:solidFill>
                          <a:latin typeface="Calibri"/>
                          <a:ea typeface="Times New Roman"/>
                          <a:cs typeface="Arial"/>
                        </a:rPr>
                        <a:t>41</a:t>
                      </a:r>
                      <a:endParaRPr lang="en-US" sz="16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26</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16</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1</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1</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1</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6</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1</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463">
                <a:tc>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10.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Haryana</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5000"/>
                        </a:lnSpc>
                        <a:spcBef>
                          <a:spcPts val="0"/>
                        </a:spcBef>
                        <a:spcAft>
                          <a:spcPts val="0"/>
                        </a:spcAft>
                      </a:pP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541">
                <a:tc>
                  <a:txBody>
                    <a:bodyPr/>
                    <a:lstStyle/>
                    <a:p>
                      <a:pPr marL="0" marR="0" algn="ctr">
                        <a:lnSpc>
                          <a:spcPct val="105000"/>
                        </a:lnSpc>
                        <a:spcBef>
                          <a:spcPts val="0"/>
                        </a:spcBef>
                        <a:spcAft>
                          <a:spcPts val="0"/>
                        </a:spcAft>
                      </a:pP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5</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5</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3</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468">
                <a:tc>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11.</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Himachal Pradesh</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5000"/>
                        </a:lnSpc>
                        <a:spcBef>
                          <a:spcPts val="0"/>
                        </a:spcBef>
                        <a:spcAft>
                          <a:spcPts val="0"/>
                        </a:spcAft>
                      </a:pP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541">
                <a:tc>
                  <a:txBody>
                    <a:bodyPr/>
                    <a:lstStyle/>
                    <a:p>
                      <a:pPr marL="0" marR="0" algn="ctr">
                        <a:lnSpc>
                          <a:spcPct val="105000"/>
                        </a:lnSpc>
                        <a:spcBef>
                          <a:spcPts val="0"/>
                        </a:spcBef>
                        <a:spcAft>
                          <a:spcPts val="0"/>
                        </a:spcAft>
                      </a:pP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9</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7</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6</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4</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2</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541">
                <a:tc>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12.</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J&amp;K</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5541">
                <a:tc>
                  <a:txBody>
                    <a:bodyPr/>
                    <a:lstStyle/>
                    <a:p>
                      <a:pPr marL="0" marR="0" algn="ctr">
                        <a:lnSpc>
                          <a:spcPct val="105000"/>
                        </a:lnSpc>
                        <a:spcBef>
                          <a:spcPts val="0"/>
                        </a:spcBef>
                        <a:spcAft>
                          <a:spcPts val="0"/>
                        </a:spcAft>
                      </a:pP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9</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9</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3</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3</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4</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541">
                <a:tc>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13.</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Jharkhand</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9309">
                <a:tc>
                  <a:txBody>
                    <a:bodyPr/>
                    <a:lstStyle/>
                    <a:p>
                      <a:pPr marL="0" marR="0" algn="ctr">
                        <a:lnSpc>
                          <a:spcPct val="105000"/>
                        </a:lnSpc>
                        <a:spcBef>
                          <a:spcPts val="0"/>
                        </a:spcBef>
                        <a:spcAft>
                          <a:spcPts val="0"/>
                        </a:spcAft>
                      </a:pP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23</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21</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8</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541">
                <a:tc>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14.</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Karnataka</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9309">
                <a:tc>
                  <a:txBody>
                    <a:bodyPr/>
                    <a:lstStyle/>
                    <a:p>
                      <a:pPr marL="0" marR="0" indent="140335">
                        <a:lnSpc>
                          <a:spcPct val="105000"/>
                        </a:lnSpc>
                        <a:spcBef>
                          <a:spcPts val="0"/>
                        </a:spcBef>
                        <a:spcAft>
                          <a:spcPts val="0"/>
                        </a:spcAft>
                      </a:pP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37</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32</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11</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25</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13</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18</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11</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541">
                <a:tc>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15.</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Kerala</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5541">
                <a:tc>
                  <a:txBody>
                    <a:bodyPr/>
                    <a:lstStyle/>
                    <a:p>
                      <a:pPr marL="0" marR="0" indent="139700">
                        <a:lnSpc>
                          <a:spcPct val="105000"/>
                        </a:lnSpc>
                        <a:spcBef>
                          <a:spcPts val="0"/>
                        </a:spcBef>
                        <a:spcAft>
                          <a:spcPts val="0"/>
                        </a:spcAft>
                      </a:pPr>
                      <a:endParaRPr lang="en-US" sz="1600">
                        <a:solidFill>
                          <a:srgbClr val="0000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21</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9</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20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20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1</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541">
                <a:tc>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16.</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Madhya Pradesh</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9309">
                <a:tc>
                  <a:txBody>
                    <a:bodyPr/>
                    <a:lstStyle/>
                    <a:p>
                      <a:pPr marL="0" marR="0" algn="ctr">
                        <a:lnSpc>
                          <a:spcPct val="105000"/>
                        </a:lnSpc>
                        <a:spcBef>
                          <a:spcPts val="0"/>
                        </a:spcBef>
                        <a:spcAft>
                          <a:spcPts val="0"/>
                        </a:spcAft>
                      </a:pP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48</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46</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39</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14</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9</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16</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4</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dirty="0">
                          <a:solidFill>
                            <a:srgbClr val="000000"/>
                          </a:solidFill>
                          <a:latin typeface="Calibri"/>
                          <a:ea typeface="Times New Roman"/>
                          <a:cs typeface="Arial"/>
                        </a:rPr>
                        <a:t>0</a:t>
                      </a:r>
                      <a:endParaRPr lang="en-US" sz="16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itle 1"/>
          <p:cNvSpPr>
            <a:spLocks noGrp="1"/>
          </p:cNvSpPr>
          <p:nvPr>
            <p:ph type="title"/>
          </p:nvPr>
        </p:nvSpPr>
        <p:spPr>
          <a:xfrm>
            <a:off x="0" y="0"/>
            <a:ext cx="9144000" cy="1408176"/>
          </a:xfrm>
        </p:spPr>
        <p:txBody>
          <a:bodyPr>
            <a:normAutofit fontScale="90000"/>
          </a:bodyPr>
          <a:lstStyle/>
          <a:p>
            <a:r>
              <a:rPr lang="en-US" dirty="0" smtClean="0"/>
              <a:t>Meteorological Observation Stations - State-wise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492567"/>
          <a:ext cx="9143999" cy="5365434"/>
        </p:xfrm>
        <a:graphic>
          <a:graphicData uri="http://schemas.openxmlformats.org/drawingml/2006/table">
            <a:tbl>
              <a:tblPr/>
              <a:tblGrid>
                <a:gridCol w="785036"/>
                <a:gridCol w="1114529"/>
                <a:gridCol w="597069"/>
                <a:gridCol w="696580"/>
                <a:gridCol w="597069"/>
                <a:gridCol w="597069"/>
                <a:gridCol w="597069"/>
                <a:gridCol w="696580"/>
                <a:gridCol w="696580"/>
                <a:gridCol w="696580"/>
                <a:gridCol w="696580"/>
                <a:gridCol w="696580"/>
                <a:gridCol w="676678"/>
              </a:tblGrid>
              <a:tr h="665071">
                <a:tc>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S.No.</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No. of Met.  Stations</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Rf</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Rf(T)</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Mt</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Hu</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Ss</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Pe</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Wv</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Sg</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Ar</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Fcs</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FF</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491">
                <a:tc>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17.</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Maharashtra</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5000"/>
                        </a:lnSpc>
                        <a:spcBef>
                          <a:spcPts val="0"/>
                        </a:spcBef>
                        <a:spcAft>
                          <a:spcPts val="0"/>
                        </a:spcAft>
                      </a:pPr>
                      <a:endParaRPr lang="en-US" sz="1600">
                        <a:solidFill>
                          <a:srgbClr val="0000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917">
                <a:tc>
                  <a:txBody>
                    <a:bodyPr/>
                    <a:lstStyle/>
                    <a:p>
                      <a:pPr marL="0" marR="0">
                        <a:lnSpc>
                          <a:spcPct val="105000"/>
                        </a:lnSpc>
                        <a:spcBef>
                          <a:spcPts val="0"/>
                        </a:spcBef>
                        <a:spcAft>
                          <a:spcPts val="0"/>
                        </a:spcAft>
                      </a:pPr>
                      <a:endParaRPr lang="en-US" sz="1600">
                        <a:solidFill>
                          <a:srgbClr val="0000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54</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44</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18</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18</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5</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3</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738">
                <a:tc>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18.</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Manipur</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5000"/>
                        </a:lnSpc>
                        <a:spcBef>
                          <a:spcPts val="0"/>
                        </a:spcBef>
                        <a:spcAft>
                          <a:spcPts val="0"/>
                        </a:spcAft>
                      </a:pP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917">
                <a:tc>
                  <a:txBody>
                    <a:bodyPr/>
                    <a:lstStyle/>
                    <a:p>
                      <a:pPr marL="0" marR="0">
                        <a:lnSpc>
                          <a:spcPct val="105000"/>
                        </a:lnSpc>
                        <a:spcBef>
                          <a:spcPts val="0"/>
                        </a:spcBef>
                        <a:spcAft>
                          <a:spcPts val="0"/>
                        </a:spcAft>
                      </a:pPr>
                      <a:endParaRPr lang="en-US" sz="1600">
                        <a:solidFill>
                          <a:srgbClr val="0000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1</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1</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876">
                <a:tc>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19.</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Meghalaya</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5000"/>
                        </a:lnSpc>
                        <a:spcBef>
                          <a:spcPts val="0"/>
                        </a:spcBef>
                        <a:spcAft>
                          <a:spcPts val="0"/>
                        </a:spcAft>
                      </a:pP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917">
                <a:tc>
                  <a:txBody>
                    <a:bodyPr/>
                    <a:lstStyle/>
                    <a:p>
                      <a:pPr marL="0" marR="0">
                        <a:lnSpc>
                          <a:spcPct val="105000"/>
                        </a:lnSpc>
                        <a:spcBef>
                          <a:spcPts val="0"/>
                        </a:spcBef>
                        <a:spcAft>
                          <a:spcPts val="0"/>
                        </a:spcAft>
                      </a:pPr>
                      <a:endParaRPr lang="en-US" sz="1600">
                        <a:solidFill>
                          <a:srgbClr val="0000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6</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6</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6</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1</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113">
                <a:tc>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20.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Mizoram</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5000"/>
                        </a:lnSpc>
                        <a:spcBef>
                          <a:spcPts val="0"/>
                        </a:spcBef>
                        <a:spcAft>
                          <a:spcPts val="0"/>
                        </a:spcAft>
                      </a:pP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917">
                <a:tc>
                  <a:txBody>
                    <a:bodyPr/>
                    <a:lstStyle/>
                    <a:p>
                      <a:pPr marL="0" marR="0">
                        <a:lnSpc>
                          <a:spcPct val="105000"/>
                        </a:lnSpc>
                        <a:spcBef>
                          <a:spcPts val="0"/>
                        </a:spcBef>
                        <a:spcAft>
                          <a:spcPts val="0"/>
                        </a:spcAft>
                      </a:pPr>
                      <a:endParaRPr lang="en-US" sz="1600">
                        <a:solidFill>
                          <a:srgbClr val="0000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7</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7</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4</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1</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1</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113">
                <a:tc>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21.</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Orissa</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5000"/>
                        </a:lnSpc>
                        <a:spcBef>
                          <a:spcPts val="0"/>
                        </a:spcBef>
                        <a:spcAft>
                          <a:spcPts val="0"/>
                        </a:spcAft>
                      </a:pP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917">
                <a:tc>
                  <a:txBody>
                    <a:bodyPr/>
                    <a:lstStyle/>
                    <a:p>
                      <a:pPr marL="0" marR="0" indent="139700">
                        <a:lnSpc>
                          <a:spcPct val="105000"/>
                        </a:lnSpc>
                        <a:spcBef>
                          <a:spcPts val="0"/>
                        </a:spcBef>
                        <a:spcAft>
                          <a:spcPts val="0"/>
                        </a:spcAft>
                      </a:pPr>
                      <a:endParaRPr lang="en-US" sz="1600">
                        <a:solidFill>
                          <a:srgbClr val="0000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53</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51</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5</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42</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1</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316">
                <a:tc>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22.</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Pondicherry</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5000"/>
                        </a:lnSpc>
                        <a:spcBef>
                          <a:spcPts val="0"/>
                        </a:spcBef>
                        <a:spcAft>
                          <a:spcPts val="0"/>
                        </a:spcAft>
                      </a:pP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917">
                <a:tc>
                  <a:txBody>
                    <a:bodyPr/>
                    <a:lstStyle/>
                    <a:p>
                      <a:pPr marL="0" marR="0" indent="127000">
                        <a:lnSpc>
                          <a:spcPct val="105000"/>
                        </a:lnSpc>
                        <a:spcBef>
                          <a:spcPts val="0"/>
                        </a:spcBef>
                        <a:spcAft>
                          <a:spcPts val="0"/>
                        </a:spcAft>
                      </a:pPr>
                      <a:endParaRPr lang="en-US" sz="1600">
                        <a:solidFill>
                          <a:srgbClr val="0000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3</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1</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3</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2</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3</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288">
                <a:tc>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23.</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Rajasthan</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5000"/>
                        </a:lnSpc>
                        <a:spcBef>
                          <a:spcPts val="0"/>
                        </a:spcBef>
                        <a:spcAft>
                          <a:spcPts val="0"/>
                        </a:spcAft>
                      </a:pP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917">
                <a:tc>
                  <a:txBody>
                    <a:bodyPr/>
                    <a:lstStyle/>
                    <a:p>
                      <a:pPr marL="0" marR="0" algn="ctr">
                        <a:lnSpc>
                          <a:spcPct val="105000"/>
                        </a:lnSpc>
                        <a:spcBef>
                          <a:spcPts val="0"/>
                        </a:spcBef>
                        <a:spcAft>
                          <a:spcPts val="0"/>
                        </a:spcAft>
                      </a:pP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24</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18</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19</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3</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092">
                <a:tc>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24.</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marL="0" marR="0">
                        <a:lnSpc>
                          <a:spcPct val="105000"/>
                        </a:lnSpc>
                        <a:spcBef>
                          <a:spcPts val="0"/>
                        </a:spcBef>
                        <a:spcAft>
                          <a:spcPts val="0"/>
                        </a:spcAft>
                      </a:pPr>
                      <a:r>
                        <a:rPr lang="en-US" sz="1600" b="1">
                          <a:solidFill>
                            <a:srgbClr val="000000"/>
                          </a:solidFill>
                          <a:latin typeface="Calibri"/>
                          <a:ea typeface="Times New Roman"/>
                          <a:cs typeface="Arial"/>
                        </a:rPr>
                        <a:t>Sikkim</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5000"/>
                        </a:lnSpc>
                        <a:spcBef>
                          <a:spcPts val="0"/>
                        </a:spcBef>
                        <a:spcAft>
                          <a:spcPts val="0"/>
                        </a:spcAft>
                      </a:pP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917">
                <a:tc>
                  <a:txBody>
                    <a:bodyPr/>
                    <a:lstStyle/>
                    <a:p>
                      <a:pPr marL="0" marR="0" indent="140335">
                        <a:lnSpc>
                          <a:spcPct val="105000"/>
                        </a:lnSpc>
                        <a:spcBef>
                          <a:spcPts val="0"/>
                        </a:spcBef>
                        <a:spcAft>
                          <a:spcPts val="0"/>
                        </a:spcAft>
                      </a:pP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11</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11</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2</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a:solidFill>
                            <a:srgbClr val="000000"/>
                          </a:solidFill>
                          <a:latin typeface="Calibri"/>
                          <a:ea typeface="Times New Roman"/>
                          <a:cs typeface="Arial"/>
                        </a:rPr>
                        <a:t>0</a:t>
                      </a:r>
                      <a:endParaRPr lang="en-US" sz="1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b="1" dirty="0">
                          <a:solidFill>
                            <a:srgbClr val="000000"/>
                          </a:solidFill>
                          <a:latin typeface="Calibri"/>
                          <a:ea typeface="Times New Roman"/>
                          <a:cs typeface="Arial"/>
                        </a:rPr>
                        <a:t>0</a:t>
                      </a:r>
                      <a:endParaRPr lang="en-US" sz="16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itle 1"/>
          <p:cNvSpPr>
            <a:spLocks noGrp="1"/>
          </p:cNvSpPr>
          <p:nvPr>
            <p:ph type="title"/>
          </p:nvPr>
        </p:nvSpPr>
        <p:spPr>
          <a:xfrm>
            <a:off x="0" y="155448"/>
            <a:ext cx="9144000" cy="1252728"/>
          </a:xfrm>
        </p:spPr>
        <p:txBody>
          <a:bodyPr>
            <a:normAutofit fontScale="90000"/>
          </a:bodyPr>
          <a:lstStyle/>
          <a:p>
            <a:r>
              <a:rPr lang="en-US" dirty="0" smtClean="0"/>
              <a:t>Meteorological Observation Stations - State-wise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524001"/>
          <a:ext cx="9144001" cy="5333995"/>
        </p:xfrm>
        <a:graphic>
          <a:graphicData uri="http://schemas.openxmlformats.org/drawingml/2006/table">
            <a:tbl>
              <a:tblPr/>
              <a:tblGrid>
                <a:gridCol w="718699"/>
                <a:gridCol w="1505222"/>
                <a:gridCol w="590712"/>
                <a:gridCol w="673848"/>
                <a:gridCol w="590712"/>
                <a:gridCol w="590712"/>
                <a:gridCol w="590712"/>
                <a:gridCol w="689164"/>
                <a:gridCol w="689164"/>
                <a:gridCol w="689164"/>
                <a:gridCol w="689164"/>
                <a:gridCol w="689164"/>
                <a:gridCol w="437564"/>
              </a:tblGrid>
              <a:tr h="568022">
                <a:tc>
                  <a:txBody>
                    <a:bodyPr/>
                    <a:lstStyle/>
                    <a:p>
                      <a:pPr marL="0" marR="0">
                        <a:lnSpc>
                          <a:spcPct val="105000"/>
                        </a:lnSpc>
                        <a:spcBef>
                          <a:spcPts val="0"/>
                        </a:spcBef>
                        <a:spcAft>
                          <a:spcPts val="0"/>
                        </a:spcAft>
                      </a:pPr>
                      <a:r>
                        <a:rPr lang="en-US" sz="1800" b="1" dirty="0" err="1">
                          <a:solidFill>
                            <a:srgbClr val="000000"/>
                          </a:solidFill>
                          <a:latin typeface="Calibri"/>
                          <a:ea typeface="Times New Roman"/>
                          <a:cs typeface="Arial"/>
                        </a:rPr>
                        <a:t>S.No</a:t>
                      </a:r>
                      <a:r>
                        <a:rPr lang="en-US" sz="1800" b="1" dirty="0">
                          <a:solidFill>
                            <a:srgbClr val="000000"/>
                          </a:solidFill>
                          <a:latin typeface="Calibri"/>
                          <a:ea typeface="Times New Roman"/>
                          <a:cs typeface="Arial"/>
                        </a:rPr>
                        <a:t>.</a:t>
                      </a:r>
                      <a:endParaRPr lang="en-US" sz="18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dirty="0" smtClean="0">
                          <a:solidFill>
                            <a:srgbClr val="000000"/>
                          </a:solidFill>
                          <a:latin typeface="Calibri"/>
                          <a:ea typeface="Times New Roman"/>
                          <a:cs typeface="Arial"/>
                        </a:rPr>
                        <a:t>Total</a:t>
                      </a:r>
                      <a:endParaRPr lang="en-US" sz="18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Rf</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800" b="1">
                          <a:solidFill>
                            <a:srgbClr val="000000"/>
                          </a:solidFill>
                          <a:latin typeface="Calibri"/>
                          <a:ea typeface="Times New Roman"/>
                          <a:cs typeface="Arial"/>
                        </a:rPr>
                        <a:t>Rf(T)</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Mt</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Hu</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Ss</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Pe</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Wv</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Sg</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Ar</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Fcs</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FF</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636">
                <a:tc>
                  <a:txBody>
                    <a:bodyPr/>
                    <a:lstStyle/>
                    <a:p>
                      <a:pPr marL="0" marR="0">
                        <a:lnSpc>
                          <a:spcPct val="105000"/>
                        </a:lnSpc>
                        <a:spcBef>
                          <a:spcPts val="0"/>
                        </a:spcBef>
                        <a:spcAft>
                          <a:spcPts val="0"/>
                        </a:spcAft>
                      </a:pPr>
                      <a:r>
                        <a:rPr lang="en-US" sz="1800" b="1">
                          <a:solidFill>
                            <a:srgbClr val="000000"/>
                          </a:solidFill>
                          <a:latin typeface="Calibri"/>
                          <a:ea typeface="Times New Roman"/>
                          <a:cs typeface="Arial"/>
                        </a:rPr>
                        <a:t>25.</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marL="0" marR="0">
                        <a:lnSpc>
                          <a:spcPct val="105000"/>
                        </a:lnSpc>
                        <a:spcBef>
                          <a:spcPts val="0"/>
                        </a:spcBef>
                        <a:spcAft>
                          <a:spcPts val="0"/>
                        </a:spcAft>
                      </a:pPr>
                      <a:r>
                        <a:rPr lang="en-US" sz="1800" b="1">
                          <a:solidFill>
                            <a:srgbClr val="000000"/>
                          </a:solidFill>
                          <a:latin typeface="Calibri"/>
                          <a:ea typeface="Times New Roman"/>
                          <a:cs typeface="Arial"/>
                        </a:rPr>
                        <a:t>Tamilnadu</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5000"/>
                        </a:lnSpc>
                        <a:spcBef>
                          <a:spcPts val="0"/>
                        </a:spcBef>
                        <a:spcAft>
                          <a:spcPts val="0"/>
                        </a:spcAft>
                      </a:pP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108">
                <a:tc>
                  <a:txBody>
                    <a:bodyPr/>
                    <a:lstStyle/>
                    <a:p>
                      <a:pPr marL="0" marR="0" indent="139700">
                        <a:lnSpc>
                          <a:spcPct val="105000"/>
                        </a:lnSpc>
                        <a:spcBef>
                          <a:spcPts val="0"/>
                        </a:spcBef>
                        <a:spcAft>
                          <a:spcPts val="0"/>
                        </a:spcAft>
                      </a:pPr>
                      <a:endParaRPr lang="en-US" sz="1800">
                        <a:solidFill>
                          <a:srgbClr val="0000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35</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24</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29</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5</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1</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7</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27</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1</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6</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824">
                <a:tc>
                  <a:txBody>
                    <a:bodyPr/>
                    <a:lstStyle/>
                    <a:p>
                      <a:pPr marL="0" marR="0">
                        <a:lnSpc>
                          <a:spcPct val="105000"/>
                        </a:lnSpc>
                        <a:spcBef>
                          <a:spcPts val="0"/>
                        </a:spcBef>
                        <a:spcAft>
                          <a:spcPts val="0"/>
                        </a:spcAft>
                      </a:pPr>
                      <a:r>
                        <a:rPr lang="en-US" sz="1800" b="1">
                          <a:solidFill>
                            <a:srgbClr val="000000"/>
                          </a:solidFill>
                          <a:latin typeface="Calibri"/>
                          <a:ea typeface="Times New Roman"/>
                          <a:cs typeface="Arial"/>
                        </a:rPr>
                        <a:t>26.</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marL="0" marR="0">
                        <a:lnSpc>
                          <a:spcPct val="105000"/>
                        </a:lnSpc>
                        <a:spcBef>
                          <a:spcPts val="0"/>
                        </a:spcBef>
                        <a:spcAft>
                          <a:spcPts val="0"/>
                        </a:spcAft>
                      </a:pPr>
                      <a:r>
                        <a:rPr lang="en-US" sz="1800" b="1">
                          <a:solidFill>
                            <a:srgbClr val="000000"/>
                          </a:solidFill>
                          <a:latin typeface="Calibri"/>
                          <a:ea typeface="Times New Roman"/>
                          <a:cs typeface="Arial"/>
                        </a:rPr>
                        <a:t>Tripura</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5000"/>
                        </a:lnSpc>
                        <a:spcBef>
                          <a:spcPts val="0"/>
                        </a:spcBef>
                        <a:spcAft>
                          <a:spcPts val="0"/>
                        </a:spcAft>
                      </a:pPr>
                      <a:endParaRPr lang="en-US" sz="1800">
                        <a:solidFill>
                          <a:srgbClr val="0000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108">
                <a:tc>
                  <a:txBody>
                    <a:bodyPr/>
                    <a:lstStyle/>
                    <a:p>
                      <a:pPr marL="0" marR="0" indent="139700">
                        <a:lnSpc>
                          <a:spcPct val="105000"/>
                        </a:lnSpc>
                        <a:spcBef>
                          <a:spcPts val="0"/>
                        </a:spcBef>
                        <a:spcAft>
                          <a:spcPts val="0"/>
                        </a:spcAft>
                      </a:pPr>
                      <a:endParaRPr lang="en-US" sz="1800">
                        <a:solidFill>
                          <a:srgbClr val="0000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12</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12</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9</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108">
                <a:tc>
                  <a:txBody>
                    <a:bodyPr/>
                    <a:lstStyle/>
                    <a:p>
                      <a:pPr marL="0" marR="0">
                        <a:lnSpc>
                          <a:spcPct val="105000"/>
                        </a:lnSpc>
                        <a:spcBef>
                          <a:spcPts val="0"/>
                        </a:spcBef>
                        <a:spcAft>
                          <a:spcPts val="0"/>
                        </a:spcAft>
                      </a:pPr>
                      <a:r>
                        <a:rPr lang="en-US" sz="1800">
                          <a:solidFill>
                            <a:srgbClr val="000000"/>
                          </a:solidFill>
                          <a:latin typeface="Calibri"/>
                          <a:ea typeface="Times New Roman"/>
                          <a:cs typeface="Arial"/>
                        </a:rPr>
                        <a:t>27.</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marL="0" marR="0">
                        <a:lnSpc>
                          <a:spcPct val="105000"/>
                        </a:lnSpc>
                        <a:spcBef>
                          <a:spcPts val="0"/>
                        </a:spcBef>
                        <a:spcAft>
                          <a:spcPts val="0"/>
                        </a:spcAft>
                      </a:pPr>
                      <a:r>
                        <a:rPr lang="en-US" sz="1800" b="1">
                          <a:solidFill>
                            <a:srgbClr val="000000"/>
                          </a:solidFill>
                          <a:latin typeface="Calibri"/>
                          <a:ea typeface="Times New Roman"/>
                          <a:cs typeface="Arial"/>
                        </a:rPr>
                        <a:t>Uttar Pradesh</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8108">
                <a:tc>
                  <a:txBody>
                    <a:bodyPr/>
                    <a:lstStyle/>
                    <a:p>
                      <a:pPr marL="0" marR="0" indent="139700">
                        <a:lnSpc>
                          <a:spcPct val="105000"/>
                        </a:lnSpc>
                        <a:spcBef>
                          <a:spcPts val="0"/>
                        </a:spcBef>
                        <a:spcAft>
                          <a:spcPts val="0"/>
                        </a:spcAft>
                      </a:pPr>
                      <a:endParaRPr lang="en-US" sz="1800">
                        <a:solidFill>
                          <a:srgbClr val="0000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84</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84</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53</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16</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108">
                <a:tc>
                  <a:txBody>
                    <a:bodyPr/>
                    <a:lstStyle/>
                    <a:p>
                      <a:pPr marL="0" marR="0">
                        <a:lnSpc>
                          <a:spcPct val="105000"/>
                        </a:lnSpc>
                        <a:spcBef>
                          <a:spcPts val="0"/>
                        </a:spcBef>
                        <a:spcAft>
                          <a:spcPts val="0"/>
                        </a:spcAft>
                      </a:pPr>
                      <a:r>
                        <a:rPr lang="en-US" sz="1800">
                          <a:solidFill>
                            <a:srgbClr val="000000"/>
                          </a:solidFill>
                          <a:latin typeface="Calibri"/>
                          <a:ea typeface="Times New Roman"/>
                          <a:cs typeface="Arial"/>
                        </a:rPr>
                        <a:t>28.</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marL="0" marR="0">
                        <a:lnSpc>
                          <a:spcPct val="105000"/>
                        </a:lnSpc>
                        <a:spcBef>
                          <a:spcPts val="0"/>
                        </a:spcBef>
                        <a:spcAft>
                          <a:spcPts val="0"/>
                        </a:spcAft>
                      </a:pPr>
                      <a:r>
                        <a:rPr lang="en-US" sz="1800" b="1">
                          <a:solidFill>
                            <a:srgbClr val="000000"/>
                          </a:solidFill>
                          <a:latin typeface="Calibri"/>
                          <a:ea typeface="Times New Roman"/>
                          <a:cs typeface="Arial"/>
                        </a:rPr>
                        <a:t>Uttarakhand</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8108">
                <a:tc>
                  <a:txBody>
                    <a:bodyPr/>
                    <a:lstStyle/>
                    <a:p>
                      <a:pPr marL="0" marR="0" indent="139700">
                        <a:lnSpc>
                          <a:spcPct val="105000"/>
                        </a:lnSpc>
                        <a:spcBef>
                          <a:spcPts val="0"/>
                        </a:spcBef>
                        <a:spcAft>
                          <a:spcPts val="0"/>
                        </a:spcAft>
                      </a:pPr>
                      <a:endParaRPr lang="en-US" sz="1800">
                        <a:solidFill>
                          <a:srgbClr val="0000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30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26</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19</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4</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2</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108">
                <a:tc>
                  <a:txBody>
                    <a:bodyPr/>
                    <a:lstStyle/>
                    <a:p>
                      <a:pPr marL="0" marR="0" indent="-1270">
                        <a:lnSpc>
                          <a:spcPct val="105000"/>
                        </a:lnSpc>
                        <a:spcBef>
                          <a:spcPts val="0"/>
                        </a:spcBef>
                        <a:spcAft>
                          <a:spcPts val="0"/>
                        </a:spcAft>
                      </a:pPr>
                      <a:r>
                        <a:rPr lang="en-US" sz="1800">
                          <a:solidFill>
                            <a:srgbClr val="000000"/>
                          </a:solidFill>
                          <a:latin typeface="Calibri"/>
                          <a:ea typeface="Times New Roman"/>
                          <a:cs typeface="Arial"/>
                        </a:rPr>
                        <a:t>29</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marL="0" marR="0">
                        <a:lnSpc>
                          <a:spcPct val="105000"/>
                        </a:lnSpc>
                        <a:spcBef>
                          <a:spcPts val="0"/>
                        </a:spcBef>
                        <a:spcAft>
                          <a:spcPts val="0"/>
                        </a:spcAft>
                      </a:pPr>
                      <a:r>
                        <a:rPr lang="en-US" sz="1800" b="1">
                          <a:solidFill>
                            <a:srgbClr val="000000"/>
                          </a:solidFill>
                          <a:latin typeface="Calibri"/>
                          <a:ea typeface="Times New Roman"/>
                          <a:cs typeface="Arial"/>
                        </a:rPr>
                        <a:t>West Bengal</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8108">
                <a:tc>
                  <a:txBody>
                    <a:bodyPr/>
                    <a:lstStyle/>
                    <a:p>
                      <a:pPr marL="0" marR="0" indent="139700">
                        <a:lnSpc>
                          <a:spcPct val="105000"/>
                        </a:lnSpc>
                        <a:spcBef>
                          <a:spcPts val="0"/>
                        </a:spcBef>
                        <a:spcAft>
                          <a:spcPts val="0"/>
                        </a:spcAft>
                      </a:pPr>
                      <a:endParaRPr lang="en-US" sz="1800">
                        <a:solidFill>
                          <a:srgbClr val="000000"/>
                        </a:solidFill>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54</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30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33</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12</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8</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9649">
                <a:tc>
                  <a:txBody>
                    <a:bodyPr/>
                    <a:lstStyle/>
                    <a:p>
                      <a:pPr marL="0" marR="0">
                        <a:lnSpc>
                          <a:spcPct val="105000"/>
                        </a:lnSpc>
                        <a:spcBef>
                          <a:spcPts val="0"/>
                        </a:spcBef>
                        <a:spcAft>
                          <a:spcPts val="0"/>
                        </a:spcAft>
                      </a:pPr>
                      <a:r>
                        <a:rPr lang="en-US" sz="1800" b="1">
                          <a:solidFill>
                            <a:srgbClr val="000000"/>
                          </a:solidFill>
                          <a:latin typeface="Calibri"/>
                          <a:ea typeface="Times New Roman"/>
                          <a:cs typeface="Arial"/>
                        </a:rPr>
                        <a:t>Grand Total</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776</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652</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70</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439</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38</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2</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41</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129</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9</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57</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a:solidFill>
                            <a:srgbClr val="000000"/>
                          </a:solidFill>
                          <a:latin typeface="Calibri"/>
                          <a:ea typeface="Times New Roman"/>
                          <a:cs typeface="Arial"/>
                        </a:rPr>
                        <a:t>3</a:t>
                      </a:r>
                      <a:endParaRPr lang="en-US" sz="18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b="1" dirty="0">
                          <a:solidFill>
                            <a:srgbClr val="000000"/>
                          </a:solidFill>
                          <a:latin typeface="Calibri"/>
                          <a:ea typeface="Times New Roman"/>
                          <a:cs typeface="Arial"/>
                        </a:rPr>
                        <a:t>18</a:t>
                      </a:r>
                      <a:endParaRPr lang="en-US" sz="18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itle 1"/>
          <p:cNvSpPr>
            <a:spLocks noGrp="1"/>
          </p:cNvSpPr>
          <p:nvPr>
            <p:ph type="title"/>
          </p:nvPr>
        </p:nvSpPr>
        <p:spPr>
          <a:xfrm>
            <a:off x="0" y="155448"/>
            <a:ext cx="9144000" cy="1252728"/>
          </a:xfrm>
        </p:spPr>
        <p:txBody>
          <a:bodyPr>
            <a:normAutofit fontScale="90000"/>
          </a:bodyPr>
          <a:lstStyle/>
          <a:p>
            <a:r>
              <a:rPr lang="en-US" dirty="0" smtClean="0"/>
              <a:t>Meteorological Observation Stations - State-wise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0"/>
          <a:ext cx="9143999" cy="68579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pPr algn="ctr"/>
            <a:r>
              <a:rPr lang="en-US" sz="3200" b="1" dirty="0" smtClean="0"/>
              <a:t>Exclusive Meteorological Observation Stations </a:t>
            </a:r>
            <a:r>
              <a:rPr lang="en-US" sz="3600" b="1" dirty="0" smtClean="0"/>
              <a:t>Under</a:t>
            </a:r>
            <a:r>
              <a:rPr lang="en-US" sz="3200" b="1" dirty="0" smtClean="0"/>
              <a:t> </a:t>
            </a:r>
            <a:r>
              <a:rPr lang="en-US" sz="3200" dirty="0" smtClean="0"/>
              <a:t>CWC-Basin-wise</a:t>
            </a:r>
            <a:endParaRPr lang="en-US" sz="32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92837393"/>
              </p:ext>
            </p:extLst>
          </p:nvPr>
        </p:nvGraphicFramePr>
        <p:xfrm>
          <a:off x="-6" y="1524000"/>
          <a:ext cx="9144002" cy="5181602"/>
        </p:xfrm>
        <a:graphic>
          <a:graphicData uri="http://schemas.openxmlformats.org/drawingml/2006/table">
            <a:tbl>
              <a:tblPr firstRow="1" bandRow="1">
                <a:tableStyleId>{D7AC3CCA-C797-4891-BE02-D94E43425B78}</a:tableStyleId>
              </a:tblPr>
              <a:tblGrid>
                <a:gridCol w="653143"/>
                <a:gridCol w="653143"/>
                <a:gridCol w="653143"/>
                <a:gridCol w="653143"/>
                <a:gridCol w="653143"/>
                <a:gridCol w="653143"/>
                <a:gridCol w="653143"/>
                <a:gridCol w="653143"/>
                <a:gridCol w="653143"/>
                <a:gridCol w="653143"/>
                <a:gridCol w="653143"/>
                <a:gridCol w="653143"/>
                <a:gridCol w="653143"/>
                <a:gridCol w="653143"/>
              </a:tblGrid>
              <a:tr h="802222">
                <a:tc>
                  <a:txBody>
                    <a:bodyPr/>
                    <a:lstStyle/>
                    <a:p>
                      <a:pPr marL="0" marR="0">
                        <a:lnSpc>
                          <a:spcPct val="105000"/>
                        </a:lnSpc>
                        <a:spcBef>
                          <a:spcPts val="0"/>
                        </a:spcBef>
                        <a:spcAft>
                          <a:spcPts val="0"/>
                        </a:spcAft>
                      </a:pPr>
                      <a:r>
                        <a:rPr lang="en-US" sz="1900" b="1" dirty="0"/>
                        <a:t>S. No.</a:t>
                      </a:r>
                      <a:endParaRPr lang="en-US" sz="1900" b="1" dirty="0">
                        <a:solidFill>
                          <a:schemeClr val="tx1"/>
                        </a:solidFill>
                        <a:latin typeface="Cambria"/>
                        <a:ea typeface="Times New Roman"/>
                        <a:cs typeface="Mangal"/>
                      </a:endParaRPr>
                    </a:p>
                  </a:txBody>
                  <a:tcPr marL="64770" marR="64770" marT="0" marB="0"/>
                </a:tc>
                <a:tc>
                  <a:txBody>
                    <a:bodyPr/>
                    <a:lstStyle/>
                    <a:p>
                      <a:pPr marL="0" marR="0">
                        <a:lnSpc>
                          <a:spcPct val="105000"/>
                        </a:lnSpc>
                        <a:spcBef>
                          <a:spcPts val="0"/>
                        </a:spcBef>
                        <a:spcAft>
                          <a:spcPts val="1000"/>
                        </a:spcAft>
                      </a:pPr>
                      <a:r>
                        <a:rPr lang="en-US" sz="1800" b="1" dirty="0" smtClean="0"/>
                        <a:t>Total</a:t>
                      </a:r>
                      <a:endParaRPr lang="en-US" sz="1800" b="1" dirty="0">
                        <a:solidFill>
                          <a:schemeClr val="tx1"/>
                        </a:solidFill>
                        <a:latin typeface="Cambria"/>
                        <a:ea typeface="Times New Roman"/>
                        <a:cs typeface="Mangal"/>
                      </a:endParaRPr>
                    </a:p>
                  </a:txBody>
                  <a:tcPr marL="64770" marR="64770" marT="0" marB="0"/>
                </a:tc>
                <a:tc>
                  <a:txBody>
                    <a:bodyPr/>
                    <a:lstStyle/>
                    <a:p>
                      <a:pPr marL="0" marR="0">
                        <a:lnSpc>
                          <a:spcPct val="105000"/>
                        </a:lnSpc>
                        <a:spcBef>
                          <a:spcPts val="0"/>
                        </a:spcBef>
                        <a:spcAft>
                          <a:spcPts val="1000"/>
                        </a:spcAft>
                      </a:pPr>
                      <a:r>
                        <a:rPr lang="en-US" sz="1900" b="1" dirty="0" err="1"/>
                        <a:t>Rf</a:t>
                      </a:r>
                      <a:endParaRPr lang="en-US" sz="1900" b="1" dirty="0">
                        <a:solidFill>
                          <a:schemeClr val="tx1"/>
                        </a:solidFill>
                        <a:latin typeface="Cambria"/>
                        <a:ea typeface="Times New Roman"/>
                        <a:cs typeface="Mangal"/>
                      </a:endParaRPr>
                    </a:p>
                  </a:txBody>
                  <a:tcPr marL="64770" marR="64770" marT="0" marB="0"/>
                </a:tc>
                <a:tc>
                  <a:txBody>
                    <a:bodyPr/>
                    <a:lstStyle/>
                    <a:p>
                      <a:pPr marL="0" marR="0">
                        <a:lnSpc>
                          <a:spcPct val="105000"/>
                        </a:lnSpc>
                        <a:spcBef>
                          <a:spcPts val="0"/>
                        </a:spcBef>
                        <a:spcAft>
                          <a:spcPts val="1000"/>
                        </a:spcAft>
                      </a:pPr>
                      <a:r>
                        <a:rPr lang="en-US" sz="1900" b="1" dirty="0" err="1"/>
                        <a:t>Rf</a:t>
                      </a:r>
                      <a:r>
                        <a:rPr lang="en-US" sz="1900" b="1" dirty="0"/>
                        <a:t>(T)</a:t>
                      </a:r>
                      <a:endParaRPr lang="en-US" sz="1900" b="1" dirty="0">
                        <a:solidFill>
                          <a:schemeClr val="tx1"/>
                        </a:solidFill>
                        <a:latin typeface="Cambria"/>
                        <a:ea typeface="Times New Roman"/>
                        <a:cs typeface="Mangal"/>
                      </a:endParaRPr>
                    </a:p>
                  </a:txBody>
                  <a:tcPr marL="64770" marR="64770" marT="0" marB="0"/>
                </a:tc>
                <a:tc>
                  <a:txBody>
                    <a:bodyPr/>
                    <a:lstStyle/>
                    <a:p>
                      <a:pPr marL="0" marR="0">
                        <a:lnSpc>
                          <a:spcPct val="105000"/>
                        </a:lnSpc>
                        <a:spcBef>
                          <a:spcPts val="0"/>
                        </a:spcBef>
                        <a:spcAft>
                          <a:spcPts val="1000"/>
                        </a:spcAft>
                      </a:pPr>
                      <a:r>
                        <a:rPr lang="en-US" sz="1900" b="1" dirty="0"/>
                        <a:t>Mt</a:t>
                      </a:r>
                      <a:endParaRPr lang="en-US" sz="1900" b="1" dirty="0">
                        <a:solidFill>
                          <a:schemeClr val="tx1"/>
                        </a:solidFill>
                        <a:latin typeface="Cambria"/>
                        <a:ea typeface="Times New Roman"/>
                        <a:cs typeface="Mangal"/>
                      </a:endParaRPr>
                    </a:p>
                  </a:txBody>
                  <a:tcPr marL="64770" marR="64770" marT="0" marB="0"/>
                </a:tc>
                <a:tc>
                  <a:txBody>
                    <a:bodyPr/>
                    <a:lstStyle/>
                    <a:p>
                      <a:pPr marL="0" marR="0">
                        <a:lnSpc>
                          <a:spcPct val="105000"/>
                        </a:lnSpc>
                        <a:spcBef>
                          <a:spcPts val="0"/>
                        </a:spcBef>
                        <a:spcAft>
                          <a:spcPts val="1000"/>
                        </a:spcAft>
                      </a:pPr>
                      <a:r>
                        <a:rPr lang="en-US" sz="1900" b="1" dirty="0" err="1"/>
                        <a:t>Hu</a:t>
                      </a:r>
                      <a:endParaRPr lang="en-US" sz="1900" b="1" dirty="0">
                        <a:solidFill>
                          <a:schemeClr val="tx1"/>
                        </a:solidFill>
                        <a:latin typeface="Cambria"/>
                        <a:ea typeface="Times New Roman"/>
                        <a:cs typeface="Mangal"/>
                      </a:endParaRPr>
                    </a:p>
                  </a:txBody>
                  <a:tcPr marL="64770" marR="64770" marT="0" marB="0"/>
                </a:tc>
                <a:tc>
                  <a:txBody>
                    <a:bodyPr/>
                    <a:lstStyle/>
                    <a:p>
                      <a:pPr marL="0" marR="0">
                        <a:lnSpc>
                          <a:spcPct val="105000"/>
                        </a:lnSpc>
                        <a:spcBef>
                          <a:spcPts val="0"/>
                        </a:spcBef>
                        <a:spcAft>
                          <a:spcPts val="1000"/>
                        </a:spcAft>
                      </a:pPr>
                      <a:r>
                        <a:rPr lang="en-US" sz="1900" b="1" dirty="0"/>
                        <a:t>Ss</a:t>
                      </a:r>
                      <a:endParaRPr lang="en-US" sz="1900" b="1" dirty="0">
                        <a:solidFill>
                          <a:schemeClr val="tx1"/>
                        </a:solidFill>
                        <a:latin typeface="Cambria"/>
                        <a:ea typeface="Times New Roman"/>
                        <a:cs typeface="Mangal"/>
                      </a:endParaRPr>
                    </a:p>
                  </a:txBody>
                  <a:tcPr marL="64770" marR="64770" marT="0" marB="0"/>
                </a:tc>
                <a:tc>
                  <a:txBody>
                    <a:bodyPr/>
                    <a:lstStyle/>
                    <a:p>
                      <a:pPr marL="0" marR="0">
                        <a:lnSpc>
                          <a:spcPct val="105000"/>
                        </a:lnSpc>
                        <a:spcBef>
                          <a:spcPts val="0"/>
                        </a:spcBef>
                        <a:spcAft>
                          <a:spcPts val="1000"/>
                        </a:spcAft>
                      </a:pPr>
                      <a:r>
                        <a:rPr lang="en-US" sz="1900" b="1" dirty="0" err="1"/>
                        <a:t>Pe</a:t>
                      </a:r>
                      <a:endParaRPr lang="en-US" sz="1900" b="1" dirty="0">
                        <a:solidFill>
                          <a:schemeClr val="tx1"/>
                        </a:solidFill>
                        <a:latin typeface="Cambria"/>
                        <a:ea typeface="Times New Roman"/>
                        <a:cs typeface="Mangal"/>
                      </a:endParaRPr>
                    </a:p>
                  </a:txBody>
                  <a:tcPr marL="64770" marR="64770" marT="0" marB="0"/>
                </a:tc>
                <a:tc>
                  <a:txBody>
                    <a:bodyPr/>
                    <a:lstStyle/>
                    <a:p>
                      <a:pPr marL="0" marR="0">
                        <a:lnSpc>
                          <a:spcPct val="105000"/>
                        </a:lnSpc>
                        <a:spcBef>
                          <a:spcPts val="0"/>
                        </a:spcBef>
                        <a:spcAft>
                          <a:spcPts val="1000"/>
                        </a:spcAft>
                      </a:pPr>
                      <a:r>
                        <a:rPr lang="en-US" sz="1900" b="1" dirty="0" err="1"/>
                        <a:t>Wv</a:t>
                      </a:r>
                      <a:endParaRPr lang="en-US" sz="1900" b="1" dirty="0">
                        <a:solidFill>
                          <a:schemeClr val="tx1"/>
                        </a:solidFill>
                        <a:latin typeface="Cambria"/>
                        <a:ea typeface="Times New Roman"/>
                        <a:cs typeface="Mangal"/>
                      </a:endParaRPr>
                    </a:p>
                  </a:txBody>
                  <a:tcPr marL="64770" marR="64770" marT="0" marB="0"/>
                </a:tc>
                <a:tc>
                  <a:txBody>
                    <a:bodyPr/>
                    <a:lstStyle/>
                    <a:p>
                      <a:pPr marL="0" marR="0">
                        <a:lnSpc>
                          <a:spcPct val="105000"/>
                        </a:lnSpc>
                        <a:spcBef>
                          <a:spcPts val="0"/>
                        </a:spcBef>
                        <a:spcAft>
                          <a:spcPts val="1000"/>
                        </a:spcAft>
                      </a:pPr>
                      <a:r>
                        <a:rPr lang="en-US" sz="1900" b="1" dirty="0" err="1"/>
                        <a:t>Sg</a:t>
                      </a:r>
                      <a:endParaRPr lang="en-US" sz="1900" b="1" dirty="0">
                        <a:solidFill>
                          <a:schemeClr val="tx1"/>
                        </a:solidFill>
                        <a:latin typeface="Cambria"/>
                        <a:ea typeface="Times New Roman"/>
                        <a:cs typeface="Mangal"/>
                      </a:endParaRPr>
                    </a:p>
                  </a:txBody>
                  <a:tcPr marL="64770" marR="64770" marT="0" marB="0"/>
                </a:tc>
                <a:tc>
                  <a:txBody>
                    <a:bodyPr/>
                    <a:lstStyle/>
                    <a:p>
                      <a:pPr marL="0" marR="0">
                        <a:lnSpc>
                          <a:spcPct val="105000"/>
                        </a:lnSpc>
                        <a:spcBef>
                          <a:spcPts val="0"/>
                        </a:spcBef>
                        <a:spcAft>
                          <a:spcPts val="1000"/>
                        </a:spcAft>
                      </a:pPr>
                      <a:r>
                        <a:rPr lang="en-US" sz="1900" b="1" dirty="0" err="1"/>
                        <a:t>Ar</a:t>
                      </a:r>
                      <a:endParaRPr lang="en-US" sz="1900" b="1" dirty="0">
                        <a:solidFill>
                          <a:schemeClr val="tx1"/>
                        </a:solidFill>
                        <a:latin typeface="Cambria"/>
                        <a:ea typeface="Times New Roman"/>
                        <a:cs typeface="Mangal"/>
                      </a:endParaRPr>
                    </a:p>
                  </a:txBody>
                  <a:tcPr marL="64770" marR="64770" marT="0" marB="0"/>
                </a:tc>
                <a:tc>
                  <a:txBody>
                    <a:bodyPr/>
                    <a:lstStyle/>
                    <a:p>
                      <a:pPr marL="0" marR="0">
                        <a:lnSpc>
                          <a:spcPct val="105000"/>
                        </a:lnSpc>
                        <a:spcBef>
                          <a:spcPts val="0"/>
                        </a:spcBef>
                        <a:spcAft>
                          <a:spcPts val="1000"/>
                        </a:spcAft>
                      </a:pPr>
                      <a:r>
                        <a:rPr lang="en-US" sz="1900" b="1" dirty="0" err="1"/>
                        <a:t>Gwl</a:t>
                      </a:r>
                      <a:endParaRPr lang="en-US" sz="1900" b="1" dirty="0">
                        <a:solidFill>
                          <a:schemeClr val="tx1"/>
                        </a:solidFill>
                        <a:latin typeface="Cambria"/>
                        <a:ea typeface="Times New Roman"/>
                        <a:cs typeface="Mangal"/>
                      </a:endParaRPr>
                    </a:p>
                  </a:txBody>
                  <a:tcPr marL="64770" marR="64770" marT="0" marB="0"/>
                </a:tc>
                <a:tc>
                  <a:txBody>
                    <a:bodyPr/>
                    <a:lstStyle/>
                    <a:p>
                      <a:pPr marL="0" marR="0">
                        <a:lnSpc>
                          <a:spcPct val="105000"/>
                        </a:lnSpc>
                        <a:spcBef>
                          <a:spcPts val="0"/>
                        </a:spcBef>
                        <a:spcAft>
                          <a:spcPts val="1000"/>
                        </a:spcAft>
                      </a:pPr>
                      <a:r>
                        <a:rPr lang="en-US" sz="1900" b="1" dirty="0" err="1"/>
                        <a:t>Fcs</a:t>
                      </a:r>
                      <a:endParaRPr lang="en-US" sz="1900" b="1" dirty="0">
                        <a:solidFill>
                          <a:schemeClr val="tx1"/>
                        </a:solidFill>
                        <a:latin typeface="Cambria"/>
                        <a:ea typeface="Times New Roman"/>
                        <a:cs typeface="Mangal"/>
                      </a:endParaRPr>
                    </a:p>
                  </a:txBody>
                  <a:tcPr marL="64770" marR="64770" marT="0" marB="0"/>
                </a:tc>
                <a:tc>
                  <a:txBody>
                    <a:bodyPr/>
                    <a:lstStyle/>
                    <a:p>
                      <a:pPr marL="0" marR="0">
                        <a:lnSpc>
                          <a:spcPct val="105000"/>
                        </a:lnSpc>
                        <a:spcBef>
                          <a:spcPts val="0"/>
                        </a:spcBef>
                        <a:spcAft>
                          <a:spcPts val="1000"/>
                        </a:spcAft>
                      </a:pPr>
                      <a:r>
                        <a:rPr lang="en-US" sz="1900" b="1" dirty="0"/>
                        <a:t>FF</a:t>
                      </a:r>
                      <a:endParaRPr lang="en-US" sz="1900" b="1" dirty="0">
                        <a:solidFill>
                          <a:schemeClr val="tx1"/>
                        </a:solidFill>
                        <a:latin typeface="Cambria"/>
                        <a:ea typeface="Times New Roman"/>
                        <a:cs typeface="Mangal"/>
                      </a:endParaRPr>
                    </a:p>
                  </a:txBody>
                  <a:tcPr marL="64770" marR="64770" marT="0" marB="0"/>
                </a:tc>
              </a:tr>
              <a:tr h="336587">
                <a:tc>
                  <a:txBody>
                    <a:bodyPr/>
                    <a:lstStyle/>
                    <a:p>
                      <a:pPr marL="0" marR="0" algn="ctr">
                        <a:lnSpc>
                          <a:spcPct val="105000"/>
                        </a:lnSpc>
                        <a:spcBef>
                          <a:spcPts val="0"/>
                        </a:spcBef>
                        <a:spcAft>
                          <a:spcPts val="1000"/>
                        </a:spcAft>
                      </a:pPr>
                      <a:r>
                        <a:rPr lang="en-US" sz="1900" b="1" dirty="0" smtClean="0"/>
                        <a:t>1</a:t>
                      </a:r>
                      <a:endParaRPr lang="en-US" sz="1900" b="1" dirty="0">
                        <a:latin typeface="Cambria"/>
                        <a:ea typeface="Times New Roman"/>
                        <a:cs typeface="Mangal"/>
                      </a:endParaRPr>
                    </a:p>
                  </a:txBody>
                  <a:tcPr marL="64770" marR="64770" marT="0" marB="0"/>
                </a:tc>
                <a:tc gridSpan="13">
                  <a:txBody>
                    <a:bodyPr/>
                    <a:lstStyle/>
                    <a:p>
                      <a:pPr marL="0" marR="0" indent="0" algn="l" defTabSz="914400" rtl="0" eaLnBrk="1" fontAlgn="auto" latinLnBrk="0" hangingPunct="1">
                        <a:lnSpc>
                          <a:spcPct val="105000"/>
                        </a:lnSpc>
                        <a:spcBef>
                          <a:spcPts val="0"/>
                        </a:spcBef>
                        <a:spcAft>
                          <a:spcPts val="1000"/>
                        </a:spcAft>
                        <a:buClrTx/>
                        <a:buSzTx/>
                        <a:buFontTx/>
                        <a:buNone/>
                        <a:tabLst/>
                        <a:defRPr/>
                      </a:pPr>
                      <a:r>
                        <a:rPr lang="en-US" sz="1900" b="1" dirty="0" err="1" smtClean="0"/>
                        <a:t>Brahmani</a:t>
                      </a:r>
                      <a:r>
                        <a:rPr lang="en-US" sz="1900" b="1" dirty="0" smtClean="0"/>
                        <a:t> - </a:t>
                      </a:r>
                      <a:r>
                        <a:rPr lang="en-US" sz="1900" b="1" dirty="0" err="1" smtClean="0"/>
                        <a:t>Baitarni</a:t>
                      </a:r>
                      <a:r>
                        <a:rPr lang="en-US" sz="1900" b="1" dirty="0" smtClean="0"/>
                        <a:t> Basin</a:t>
                      </a:r>
                      <a:endParaRPr lang="en-US" sz="1900" b="1" dirty="0">
                        <a:latin typeface="Cambria"/>
                        <a:ea typeface="Times New Roman"/>
                        <a:cs typeface="Mangal"/>
                      </a:endParaRPr>
                    </a:p>
                  </a:txBody>
                  <a:tcPr marL="64770" marR="64770" marT="0" marB="0"/>
                </a:tc>
                <a:tc hMerge="1">
                  <a:txBody>
                    <a:bodyPr/>
                    <a:lstStyle/>
                    <a:p>
                      <a:pPr marL="0" marR="0" algn="ctr">
                        <a:lnSpc>
                          <a:spcPct val="105000"/>
                        </a:lnSpc>
                        <a:spcBef>
                          <a:spcPts val="0"/>
                        </a:spcBef>
                        <a:spcAft>
                          <a:spcPts val="1000"/>
                        </a:spcAft>
                      </a:pPr>
                      <a:endParaRPr lang="en-US" sz="1600" dirty="0">
                        <a:latin typeface="Cambria"/>
                        <a:ea typeface="Times New Roman"/>
                        <a:cs typeface="Mangal"/>
                      </a:endParaRPr>
                    </a:p>
                  </a:txBody>
                  <a:tcPr marL="64770" marR="6477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600" dirty="0">
                        <a:latin typeface="Cambria"/>
                        <a:ea typeface="Times New Roman"/>
                        <a:cs typeface="Mangal"/>
                      </a:endParaRPr>
                    </a:p>
                  </a:txBody>
                  <a:tcPr marL="64770" marR="6477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600" dirty="0">
                        <a:latin typeface="Cambria"/>
                        <a:ea typeface="Times New Roman"/>
                        <a:cs typeface="Mangal"/>
                      </a:endParaRPr>
                    </a:p>
                  </a:txBody>
                  <a:tcPr marL="64770" marR="6477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600" dirty="0">
                        <a:latin typeface="Cambria"/>
                        <a:ea typeface="Times New Roman"/>
                        <a:cs typeface="Mangal"/>
                      </a:endParaRPr>
                    </a:p>
                  </a:txBody>
                  <a:tcPr marL="64770" marR="6477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600" dirty="0">
                        <a:latin typeface="Cambria"/>
                        <a:ea typeface="Times New Roman"/>
                        <a:cs typeface="Mangal"/>
                      </a:endParaRPr>
                    </a:p>
                  </a:txBody>
                  <a:tcPr marL="64770" marR="6477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600" dirty="0">
                        <a:latin typeface="Cambria"/>
                        <a:ea typeface="Times New Roman"/>
                        <a:cs typeface="Mangal"/>
                      </a:endParaRPr>
                    </a:p>
                  </a:txBody>
                  <a:tcPr marL="64770" marR="6477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600" dirty="0">
                        <a:latin typeface="Cambria"/>
                        <a:ea typeface="Times New Roman"/>
                        <a:cs typeface="Mangal"/>
                      </a:endParaRPr>
                    </a:p>
                  </a:txBody>
                  <a:tcPr marL="64770" marR="6477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600" dirty="0">
                        <a:latin typeface="Cambria"/>
                        <a:ea typeface="Times New Roman"/>
                        <a:cs typeface="Mangal"/>
                      </a:endParaRPr>
                    </a:p>
                  </a:txBody>
                  <a:tcPr marL="64770" marR="6477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600" dirty="0">
                        <a:latin typeface="Cambria"/>
                        <a:ea typeface="Times New Roman"/>
                        <a:cs typeface="Mangal"/>
                      </a:endParaRPr>
                    </a:p>
                  </a:txBody>
                  <a:tcPr marL="64770" marR="6477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600" dirty="0">
                        <a:latin typeface="Cambria"/>
                        <a:ea typeface="Times New Roman"/>
                        <a:cs typeface="Mangal"/>
                      </a:endParaRPr>
                    </a:p>
                  </a:txBody>
                  <a:tcPr marL="64770" marR="6477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600" dirty="0">
                        <a:latin typeface="Cambria"/>
                        <a:ea typeface="Times New Roman"/>
                        <a:cs typeface="Mangal"/>
                      </a:endParaRPr>
                    </a:p>
                  </a:txBody>
                  <a:tcPr marL="64770" marR="6477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600" dirty="0">
                        <a:latin typeface="Cambria"/>
                        <a:ea typeface="Times New Roman"/>
                        <a:cs typeface="Mangal"/>
                      </a:endParaRPr>
                    </a:p>
                  </a:txBody>
                  <a:tcPr marL="64770" marR="64770" marT="0" marB="0">
                    <a:solidFill>
                      <a:schemeClr val="bg1">
                        <a:lumMod val="85000"/>
                      </a:schemeClr>
                    </a:solidFill>
                  </a:tcPr>
                </a:tc>
              </a:tr>
              <a:tr h="464779">
                <a:tc>
                  <a:txBody>
                    <a:bodyPr/>
                    <a:lstStyle/>
                    <a:p>
                      <a:pPr marL="0" marR="0" algn="ctr">
                        <a:lnSpc>
                          <a:spcPct val="105000"/>
                        </a:lnSpc>
                        <a:spcBef>
                          <a:spcPts val="0"/>
                        </a:spcBef>
                        <a:spcAft>
                          <a:spcPts val="1000"/>
                        </a:spcAft>
                      </a:pPr>
                      <a:endParaRPr lang="en-US" sz="1900" b="1" dirty="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b="1" dirty="0"/>
                        <a:t>1</a:t>
                      </a:r>
                      <a:endParaRPr lang="en-US" sz="1900" b="1" dirty="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b="1" dirty="0"/>
                        <a:t>1</a:t>
                      </a:r>
                      <a:endParaRPr lang="en-US" sz="1900" b="1" dirty="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4770" marR="64770" marT="0" marB="0"/>
                </a:tc>
              </a:tr>
              <a:tr h="324561">
                <a:tc>
                  <a:txBody>
                    <a:bodyPr/>
                    <a:lstStyle/>
                    <a:p>
                      <a:pPr marL="0" marR="0" indent="127000" algn="ctr" rtl="0" eaLnBrk="1" latinLnBrk="0" hangingPunct="1">
                        <a:lnSpc>
                          <a:spcPct val="105000"/>
                        </a:lnSpc>
                        <a:spcBef>
                          <a:spcPts val="0"/>
                        </a:spcBef>
                        <a:spcAft>
                          <a:spcPts val="1000"/>
                        </a:spcAft>
                      </a:pPr>
                      <a:r>
                        <a:rPr kumimoji="0" lang="en-US" sz="1900" b="1" kern="1200" dirty="0" smtClean="0"/>
                        <a:t>2</a:t>
                      </a:r>
                      <a:endParaRPr kumimoji="0" lang="en-US" sz="1900" b="1" kern="1200" dirty="0">
                        <a:solidFill>
                          <a:srgbClr val="000000"/>
                        </a:solidFill>
                        <a:latin typeface="Calibri"/>
                        <a:ea typeface="Times New Roman"/>
                        <a:cs typeface="Mangal"/>
                      </a:endParaRPr>
                    </a:p>
                  </a:txBody>
                  <a:tcPr marL="68580" marR="68580" marT="0" marB="0"/>
                </a:tc>
                <a:tc gridSpan="13">
                  <a:txBody>
                    <a:bodyPr/>
                    <a:lstStyle/>
                    <a:p>
                      <a:pPr marL="0" marR="0" indent="0" algn="l" defTabSz="914400" rtl="0" eaLnBrk="1" fontAlgn="auto" latinLnBrk="0" hangingPunct="1">
                        <a:lnSpc>
                          <a:spcPct val="105000"/>
                        </a:lnSpc>
                        <a:spcBef>
                          <a:spcPts val="0"/>
                        </a:spcBef>
                        <a:spcAft>
                          <a:spcPts val="1000"/>
                        </a:spcAft>
                        <a:buClrTx/>
                        <a:buSzTx/>
                        <a:buFontTx/>
                        <a:buNone/>
                        <a:tabLst/>
                        <a:defRPr/>
                      </a:pPr>
                      <a:r>
                        <a:rPr kumimoji="0" lang="en-US" sz="1900" b="1" kern="1200" dirty="0" smtClean="0"/>
                        <a:t>Ganga-</a:t>
                      </a:r>
                      <a:r>
                        <a:rPr kumimoji="0" lang="en-US" sz="1900" b="1" kern="1200" dirty="0" err="1" smtClean="0"/>
                        <a:t>Brahamaputra</a:t>
                      </a:r>
                      <a:r>
                        <a:rPr kumimoji="0" lang="en-US" sz="1900" b="1" kern="1200" dirty="0" smtClean="0"/>
                        <a:t>-</a:t>
                      </a:r>
                      <a:r>
                        <a:rPr kumimoji="0" lang="en-US" sz="1900" b="1" kern="1200" dirty="0" err="1" smtClean="0"/>
                        <a:t>Meghna</a:t>
                      </a:r>
                      <a:r>
                        <a:rPr kumimoji="0" lang="en-US" sz="1900" b="1" kern="1200" dirty="0" smtClean="0"/>
                        <a:t>/Barak</a:t>
                      </a:r>
                      <a:endParaRPr kumimoji="0" lang="en-US" sz="1900" b="1" kern="1200" dirty="0">
                        <a:solidFill>
                          <a:srgbClr val="000000"/>
                        </a:solidFill>
                        <a:latin typeface="Calibri"/>
                        <a:ea typeface="Times New Roman"/>
                        <a:cs typeface="Arial"/>
                      </a:endParaRPr>
                    </a:p>
                  </a:txBody>
                  <a:tcPr marL="68580" marR="68580" marT="0" marB="0" anchor="b"/>
                </a:tc>
                <a:tc hMerge="1">
                  <a:txBody>
                    <a:bodyPr/>
                    <a:lstStyle/>
                    <a:p>
                      <a:pPr marL="0" marR="0" algn="ctr" rtl="0" eaLnBrk="1" latinLnBrk="0" hangingPunct="1">
                        <a:lnSpc>
                          <a:spcPct val="105000"/>
                        </a:lnSpc>
                        <a:spcBef>
                          <a:spcPts val="0"/>
                        </a:spcBef>
                        <a:spcAft>
                          <a:spcPts val="1000"/>
                        </a:spcAft>
                      </a:pPr>
                      <a:endParaRPr kumimoji="0" lang="en-US" sz="1600" b="1" kern="1200" dirty="0">
                        <a:solidFill>
                          <a:srgbClr val="000000"/>
                        </a:solidFill>
                        <a:latin typeface="Calibri"/>
                        <a:ea typeface="Times New Roman"/>
                        <a:cs typeface="Mangal"/>
                      </a:endParaRPr>
                    </a:p>
                  </a:txBody>
                  <a:tcPr marL="68580" marR="68580" marT="0" marB="0" anchor="b">
                    <a:solidFill>
                      <a:schemeClr val="bg1">
                        <a:lumMod val="85000"/>
                      </a:schemeClr>
                    </a:solidFill>
                  </a:tcPr>
                </a:tc>
                <a:tc hMerge="1">
                  <a:txBody>
                    <a:bodyPr/>
                    <a:lstStyle/>
                    <a:p>
                      <a:pPr marL="0" marR="0" algn="ctr" rtl="0" eaLnBrk="1" latinLnBrk="0" hangingPunct="1">
                        <a:lnSpc>
                          <a:spcPct val="105000"/>
                        </a:lnSpc>
                        <a:spcBef>
                          <a:spcPts val="0"/>
                        </a:spcBef>
                        <a:spcAft>
                          <a:spcPts val="1000"/>
                        </a:spcAft>
                      </a:pPr>
                      <a:endParaRPr kumimoji="0" lang="en-US" sz="1600" b="1" kern="1200" dirty="0">
                        <a:solidFill>
                          <a:srgbClr val="000000"/>
                        </a:solidFill>
                        <a:latin typeface="Calibri"/>
                        <a:ea typeface="Times New Roman"/>
                        <a:cs typeface="Mangal"/>
                      </a:endParaRPr>
                    </a:p>
                  </a:txBody>
                  <a:tcPr marL="68580" marR="68580" marT="0" marB="0" anchor="b">
                    <a:solidFill>
                      <a:schemeClr val="bg1">
                        <a:lumMod val="85000"/>
                      </a:schemeClr>
                    </a:solidFill>
                  </a:tcPr>
                </a:tc>
                <a:tc hMerge="1">
                  <a:txBody>
                    <a:bodyPr/>
                    <a:lstStyle/>
                    <a:p>
                      <a:pPr marL="0" marR="0" algn="ctr" rtl="0" eaLnBrk="1" latinLnBrk="0" hangingPunct="1">
                        <a:lnSpc>
                          <a:spcPct val="105000"/>
                        </a:lnSpc>
                        <a:spcBef>
                          <a:spcPts val="0"/>
                        </a:spcBef>
                        <a:spcAft>
                          <a:spcPts val="1000"/>
                        </a:spcAft>
                      </a:pPr>
                      <a:endParaRPr kumimoji="0" lang="en-US" sz="1600" b="1" kern="1200" dirty="0">
                        <a:solidFill>
                          <a:srgbClr val="000000"/>
                        </a:solidFill>
                        <a:latin typeface="Calibri"/>
                        <a:ea typeface="Times New Roman"/>
                        <a:cs typeface="Mangal"/>
                      </a:endParaRPr>
                    </a:p>
                  </a:txBody>
                  <a:tcPr marL="68580" marR="68580" marT="0" marB="0" anchor="b">
                    <a:solidFill>
                      <a:schemeClr val="bg1">
                        <a:lumMod val="85000"/>
                      </a:schemeClr>
                    </a:solidFill>
                  </a:tcPr>
                </a:tc>
                <a:tc hMerge="1">
                  <a:txBody>
                    <a:bodyPr/>
                    <a:lstStyle/>
                    <a:p>
                      <a:pPr marL="0" marR="0" algn="ctr" rtl="0" eaLnBrk="1" latinLnBrk="0" hangingPunct="1">
                        <a:lnSpc>
                          <a:spcPct val="105000"/>
                        </a:lnSpc>
                        <a:spcBef>
                          <a:spcPts val="0"/>
                        </a:spcBef>
                        <a:spcAft>
                          <a:spcPts val="1000"/>
                        </a:spcAft>
                      </a:pPr>
                      <a:endParaRPr kumimoji="0" lang="en-US" sz="1600" b="1" kern="1200" dirty="0">
                        <a:solidFill>
                          <a:srgbClr val="000000"/>
                        </a:solidFill>
                        <a:latin typeface="Calibri"/>
                        <a:ea typeface="Times New Roman"/>
                        <a:cs typeface="Mangal"/>
                      </a:endParaRPr>
                    </a:p>
                  </a:txBody>
                  <a:tcPr marL="68580" marR="68580" marT="0" marB="0" anchor="b">
                    <a:solidFill>
                      <a:schemeClr val="bg1">
                        <a:lumMod val="85000"/>
                      </a:schemeClr>
                    </a:solidFill>
                  </a:tcPr>
                </a:tc>
                <a:tc hMerge="1">
                  <a:txBody>
                    <a:bodyPr/>
                    <a:lstStyle/>
                    <a:p>
                      <a:pPr marL="0" marR="0" algn="ctr" rtl="0" eaLnBrk="1" latinLnBrk="0" hangingPunct="1">
                        <a:lnSpc>
                          <a:spcPct val="105000"/>
                        </a:lnSpc>
                        <a:spcBef>
                          <a:spcPts val="0"/>
                        </a:spcBef>
                        <a:spcAft>
                          <a:spcPts val="1000"/>
                        </a:spcAft>
                      </a:pPr>
                      <a:endParaRPr kumimoji="0" lang="en-US" sz="1600" b="1" kern="1200" dirty="0">
                        <a:solidFill>
                          <a:srgbClr val="000000"/>
                        </a:solidFill>
                        <a:latin typeface="Calibri"/>
                        <a:ea typeface="Times New Roman"/>
                        <a:cs typeface="Mangal"/>
                      </a:endParaRPr>
                    </a:p>
                  </a:txBody>
                  <a:tcPr marL="68580" marR="68580" marT="0" marB="0" anchor="b">
                    <a:solidFill>
                      <a:schemeClr val="bg1">
                        <a:lumMod val="85000"/>
                      </a:schemeClr>
                    </a:solidFill>
                  </a:tcPr>
                </a:tc>
                <a:tc hMerge="1">
                  <a:txBody>
                    <a:bodyPr/>
                    <a:lstStyle/>
                    <a:p>
                      <a:pPr marL="0" marR="0" algn="ctr" rtl="0" eaLnBrk="1" latinLnBrk="0" hangingPunct="1">
                        <a:lnSpc>
                          <a:spcPct val="105000"/>
                        </a:lnSpc>
                        <a:spcBef>
                          <a:spcPts val="0"/>
                        </a:spcBef>
                        <a:spcAft>
                          <a:spcPts val="1000"/>
                        </a:spcAft>
                      </a:pPr>
                      <a:endParaRPr kumimoji="0" lang="en-US" sz="1600" b="1" kern="1200" dirty="0">
                        <a:solidFill>
                          <a:srgbClr val="000000"/>
                        </a:solidFill>
                        <a:latin typeface="Calibri"/>
                        <a:ea typeface="Times New Roman"/>
                        <a:cs typeface="Mangal"/>
                      </a:endParaRPr>
                    </a:p>
                  </a:txBody>
                  <a:tcPr marL="68580" marR="68580" marT="0" marB="0" anchor="b">
                    <a:solidFill>
                      <a:schemeClr val="bg1">
                        <a:lumMod val="85000"/>
                      </a:schemeClr>
                    </a:solidFill>
                  </a:tcPr>
                </a:tc>
                <a:tc hMerge="1">
                  <a:txBody>
                    <a:bodyPr/>
                    <a:lstStyle/>
                    <a:p>
                      <a:pPr marL="0" marR="0" algn="ctr" rtl="0" eaLnBrk="1" latinLnBrk="0" hangingPunct="1">
                        <a:lnSpc>
                          <a:spcPct val="105000"/>
                        </a:lnSpc>
                        <a:spcBef>
                          <a:spcPts val="0"/>
                        </a:spcBef>
                        <a:spcAft>
                          <a:spcPts val="1000"/>
                        </a:spcAft>
                      </a:pPr>
                      <a:endParaRPr kumimoji="0" lang="en-US" sz="1600" b="1" kern="1200" dirty="0">
                        <a:solidFill>
                          <a:srgbClr val="000000"/>
                        </a:solidFill>
                        <a:latin typeface="Calibri"/>
                        <a:ea typeface="Times New Roman"/>
                        <a:cs typeface="Mangal"/>
                      </a:endParaRPr>
                    </a:p>
                  </a:txBody>
                  <a:tcPr marL="68580" marR="68580" marT="0" marB="0" anchor="b">
                    <a:solidFill>
                      <a:schemeClr val="bg1">
                        <a:lumMod val="85000"/>
                      </a:schemeClr>
                    </a:solidFill>
                  </a:tcPr>
                </a:tc>
                <a:tc hMerge="1">
                  <a:txBody>
                    <a:bodyPr/>
                    <a:lstStyle/>
                    <a:p>
                      <a:pPr marL="0" marR="0" algn="ctr" rtl="0" eaLnBrk="1" latinLnBrk="0" hangingPunct="1">
                        <a:lnSpc>
                          <a:spcPct val="105000"/>
                        </a:lnSpc>
                        <a:spcBef>
                          <a:spcPts val="0"/>
                        </a:spcBef>
                        <a:spcAft>
                          <a:spcPts val="1000"/>
                        </a:spcAft>
                      </a:pPr>
                      <a:endParaRPr kumimoji="0" lang="en-US" sz="1600" b="1" kern="1200" dirty="0">
                        <a:solidFill>
                          <a:srgbClr val="000000"/>
                        </a:solidFill>
                        <a:latin typeface="Calibri"/>
                        <a:ea typeface="Times New Roman"/>
                        <a:cs typeface="Mangal"/>
                      </a:endParaRPr>
                    </a:p>
                  </a:txBody>
                  <a:tcPr marL="68580" marR="68580" marT="0" marB="0" anchor="b">
                    <a:solidFill>
                      <a:schemeClr val="bg1">
                        <a:lumMod val="85000"/>
                      </a:schemeClr>
                    </a:solidFill>
                  </a:tcPr>
                </a:tc>
                <a:tc hMerge="1">
                  <a:txBody>
                    <a:bodyPr/>
                    <a:lstStyle/>
                    <a:p>
                      <a:pPr marL="0" marR="0" algn="ctr" rtl="0" eaLnBrk="1" latinLnBrk="0" hangingPunct="1">
                        <a:lnSpc>
                          <a:spcPct val="105000"/>
                        </a:lnSpc>
                        <a:spcBef>
                          <a:spcPts val="0"/>
                        </a:spcBef>
                        <a:spcAft>
                          <a:spcPts val="1000"/>
                        </a:spcAft>
                      </a:pPr>
                      <a:endParaRPr kumimoji="0" lang="en-US" sz="1600" b="1" kern="1200" dirty="0">
                        <a:solidFill>
                          <a:srgbClr val="000000"/>
                        </a:solidFill>
                        <a:latin typeface="Calibri"/>
                        <a:ea typeface="Times New Roman"/>
                        <a:cs typeface="Mangal"/>
                      </a:endParaRPr>
                    </a:p>
                  </a:txBody>
                  <a:tcPr marL="68580" marR="68580" marT="0" marB="0" anchor="b">
                    <a:solidFill>
                      <a:schemeClr val="bg1">
                        <a:lumMod val="85000"/>
                      </a:schemeClr>
                    </a:solidFill>
                  </a:tcPr>
                </a:tc>
                <a:tc hMerge="1">
                  <a:txBody>
                    <a:bodyPr/>
                    <a:lstStyle/>
                    <a:p>
                      <a:pPr marL="0" marR="0" algn="ctr" rtl="0" eaLnBrk="1" latinLnBrk="0" hangingPunct="1">
                        <a:lnSpc>
                          <a:spcPct val="105000"/>
                        </a:lnSpc>
                        <a:spcBef>
                          <a:spcPts val="0"/>
                        </a:spcBef>
                        <a:spcAft>
                          <a:spcPts val="1000"/>
                        </a:spcAft>
                      </a:pPr>
                      <a:endParaRPr kumimoji="0" lang="en-US" sz="1600" b="1" kern="1200" dirty="0">
                        <a:solidFill>
                          <a:srgbClr val="000000"/>
                        </a:solidFill>
                        <a:latin typeface="Calibri"/>
                        <a:ea typeface="Times New Roman"/>
                        <a:cs typeface="Mangal"/>
                      </a:endParaRPr>
                    </a:p>
                  </a:txBody>
                  <a:tcPr marL="68580" marR="68580" marT="0" marB="0" anchor="b">
                    <a:solidFill>
                      <a:schemeClr val="bg1">
                        <a:lumMod val="85000"/>
                      </a:schemeClr>
                    </a:solidFill>
                  </a:tcPr>
                </a:tc>
                <a:tc hMerge="1">
                  <a:txBody>
                    <a:bodyPr/>
                    <a:lstStyle/>
                    <a:p>
                      <a:pPr marL="0" marR="0" algn="ctr" rtl="0" eaLnBrk="1" latinLnBrk="0" hangingPunct="1">
                        <a:lnSpc>
                          <a:spcPct val="105000"/>
                        </a:lnSpc>
                        <a:spcBef>
                          <a:spcPts val="0"/>
                        </a:spcBef>
                        <a:spcAft>
                          <a:spcPts val="1000"/>
                        </a:spcAft>
                      </a:pPr>
                      <a:endParaRPr kumimoji="0" lang="en-US" sz="1600" b="1" kern="1200" dirty="0">
                        <a:solidFill>
                          <a:srgbClr val="000000"/>
                        </a:solidFill>
                        <a:latin typeface="Calibri"/>
                        <a:ea typeface="Times New Roman"/>
                        <a:cs typeface="Mangal"/>
                      </a:endParaRPr>
                    </a:p>
                  </a:txBody>
                  <a:tcPr marL="68580" marR="68580" marT="0" marB="0" anchor="b">
                    <a:solidFill>
                      <a:schemeClr val="bg1">
                        <a:lumMod val="85000"/>
                      </a:schemeClr>
                    </a:solidFill>
                  </a:tcPr>
                </a:tc>
                <a:tc hMerge="1">
                  <a:txBody>
                    <a:bodyPr/>
                    <a:lstStyle/>
                    <a:p>
                      <a:pPr marL="0" marR="0" algn="ctr" rtl="0" eaLnBrk="1" latinLnBrk="0" hangingPunct="1">
                        <a:lnSpc>
                          <a:spcPct val="105000"/>
                        </a:lnSpc>
                        <a:spcBef>
                          <a:spcPts val="0"/>
                        </a:spcBef>
                        <a:spcAft>
                          <a:spcPts val="1000"/>
                        </a:spcAft>
                      </a:pPr>
                      <a:endParaRPr kumimoji="0" lang="en-US" sz="1600" b="1" kern="1200" dirty="0">
                        <a:solidFill>
                          <a:srgbClr val="000000"/>
                        </a:solidFill>
                        <a:latin typeface="Calibri"/>
                        <a:ea typeface="Times New Roman"/>
                        <a:cs typeface="Mangal"/>
                      </a:endParaRPr>
                    </a:p>
                  </a:txBody>
                  <a:tcPr marL="68580" marR="68580" marT="0" marB="0">
                    <a:solidFill>
                      <a:schemeClr val="bg1">
                        <a:lumMod val="85000"/>
                      </a:schemeClr>
                    </a:solidFill>
                  </a:tcPr>
                </a:tc>
              </a:tr>
              <a:tr h="464779">
                <a:tc>
                  <a:txBody>
                    <a:bodyPr/>
                    <a:lstStyle/>
                    <a:p>
                      <a:pPr marL="0" marR="0" indent="127000" algn="ctr" rtl="0" eaLnBrk="1" latinLnBrk="0" hangingPunct="1">
                        <a:lnSpc>
                          <a:spcPct val="105000"/>
                        </a:lnSpc>
                        <a:spcBef>
                          <a:spcPts val="0"/>
                        </a:spcBef>
                        <a:spcAft>
                          <a:spcPts val="1000"/>
                        </a:spcAft>
                      </a:pPr>
                      <a:endParaRPr kumimoji="0" lang="en-US" sz="1900" b="1" kern="1200" dirty="0">
                        <a:solidFill>
                          <a:srgbClr val="000000"/>
                        </a:solidFill>
                        <a:latin typeface="Calibri"/>
                        <a:ea typeface="Times New Roman"/>
                        <a:cs typeface="Mangal"/>
                      </a:endParaRPr>
                    </a:p>
                  </a:txBody>
                  <a:tcPr marL="68580" marR="68580" marT="0" marB="0"/>
                </a:tc>
                <a:tc>
                  <a:txBody>
                    <a:bodyPr/>
                    <a:lstStyle/>
                    <a:p>
                      <a:pPr marL="0" marR="0" algn="ctr" rtl="0" eaLnBrk="1" latinLnBrk="0" hangingPunct="1">
                        <a:lnSpc>
                          <a:spcPct val="105000"/>
                        </a:lnSpc>
                        <a:spcBef>
                          <a:spcPts val="0"/>
                        </a:spcBef>
                        <a:spcAft>
                          <a:spcPts val="1000"/>
                        </a:spcAft>
                      </a:pPr>
                      <a:r>
                        <a:rPr kumimoji="0" lang="en-US" sz="1900" b="1" kern="1200" dirty="0"/>
                        <a:t>24</a:t>
                      </a:r>
                      <a:endParaRPr kumimoji="0" lang="en-US" sz="1900" b="1" kern="1200" dirty="0">
                        <a:solidFill>
                          <a:srgbClr val="000000"/>
                        </a:solidFill>
                        <a:latin typeface="Calibri"/>
                        <a:ea typeface="Times New Roman"/>
                        <a:cs typeface="Mangal"/>
                      </a:endParaRPr>
                    </a:p>
                  </a:txBody>
                  <a:tcPr marL="68580" marR="68580" marT="0" marB="0" anchor="b"/>
                </a:tc>
                <a:tc>
                  <a:txBody>
                    <a:bodyPr/>
                    <a:lstStyle/>
                    <a:p>
                      <a:pPr marL="0" marR="0" algn="ctr" rtl="0" eaLnBrk="1" latinLnBrk="0" hangingPunct="1">
                        <a:lnSpc>
                          <a:spcPct val="105000"/>
                        </a:lnSpc>
                        <a:spcBef>
                          <a:spcPts val="0"/>
                        </a:spcBef>
                        <a:spcAft>
                          <a:spcPts val="1000"/>
                        </a:spcAft>
                      </a:pPr>
                      <a:r>
                        <a:rPr kumimoji="0" lang="en-US" sz="1900" b="1" kern="1200" dirty="0"/>
                        <a:t>11</a:t>
                      </a:r>
                      <a:endParaRPr kumimoji="0" lang="en-US" sz="1900" b="1" kern="1200" dirty="0">
                        <a:solidFill>
                          <a:srgbClr val="000000"/>
                        </a:solidFill>
                        <a:latin typeface="Calibri"/>
                        <a:ea typeface="Times New Roman"/>
                        <a:cs typeface="Mangal"/>
                      </a:endParaRPr>
                    </a:p>
                  </a:txBody>
                  <a:tcPr marL="68580" marR="68580" marT="0" marB="0" anchor="b"/>
                </a:tc>
                <a:tc>
                  <a:txBody>
                    <a:bodyPr/>
                    <a:lstStyle/>
                    <a:p>
                      <a:pPr marL="0" marR="0" algn="ctr" rtl="0" eaLnBrk="1" latinLnBrk="0" hangingPunct="1">
                        <a:lnSpc>
                          <a:spcPct val="105000"/>
                        </a:lnSpc>
                        <a:spcBef>
                          <a:spcPts val="0"/>
                        </a:spcBef>
                        <a:spcAft>
                          <a:spcPts val="1000"/>
                        </a:spcAft>
                      </a:pPr>
                      <a:r>
                        <a:rPr kumimoji="0" lang="en-US" sz="1900" b="1" kern="1200" dirty="0"/>
                        <a:t>11</a:t>
                      </a:r>
                      <a:endParaRPr kumimoji="0" lang="en-US" sz="1900" b="1" kern="1200" dirty="0">
                        <a:solidFill>
                          <a:srgbClr val="000000"/>
                        </a:solidFill>
                        <a:latin typeface="Calibri"/>
                        <a:ea typeface="Times New Roman"/>
                        <a:cs typeface="Mangal"/>
                      </a:endParaRPr>
                    </a:p>
                  </a:txBody>
                  <a:tcPr marL="68580" marR="68580" marT="0" marB="0" anchor="b"/>
                </a:tc>
                <a:tc>
                  <a:txBody>
                    <a:bodyPr/>
                    <a:lstStyle/>
                    <a:p>
                      <a:pPr marL="0" marR="0" algn="ctr" rtl="0" eaLnBrk="1" latinLnBrk="0" hangingPunct="1">
                        <a:lnSpc>
                          <a:spcPct val="105000"/>
                        </a:lnSpc>
                        <a:spcBef>
                          <a:spcPts val="0"/>
                        </a:spcBef>
                        <a:spcAft>
                          <a:spcPts val="1000"/>
                        </a:spcAft>
                      </a:pPr>
                      <a:r>
                        <a:rPr kumimoji="0" lang="en-US" sz="1900" b="1" kern="1200" dirty="0"/>
                        <a:t>6</a:t>
                      </a:r>
                      <a:endParaRPr kumimoji="0" lang="en-US" sz="1900" b="1" kern="1200" dirty="0">
                        <a:solidFill>
                          <a:srgbClr val="000000"/>
                        </a:solidFill>
                        <a:latin typeface="Calibri"/>
                        <a:ea typeface="Times New Roman"/>
                        <a:cs typeface="Mangal"/>
                      </a:endParaRPr>
                    </a:p>
                  </a:txBody>
                  <a:tcPr marL="68580" marR="68580" marT="0" marB="0" anchor="b"/>
                </a:tc>
                <a:tc>
                  <a:txBody>
                    <a:bodyPr/>
                    <a:lstStyle/>
                    <a:p>
                      <a:pPr marL="0" marR="0" algn="ctr" rtl="0" eaLnBrk="1" latinLnBrk="0" hangingPunct="1">
                        <a:lnSpc>
                          <a:spcPct val="105000"/>
                        </a:lnSpc>
                        <a:spcBef>
                          <a:spcPts val="0"/>
                        </a:spcBef>
                        <a:spcAft>
                          <a:spcPts val="1000"/>
                        </a:spcAft>
                      </a:pPr>
                      <a:r>
                        <a:rPr kumimoji="0" lang="en-US" sz="1900" b="1" kern="1200" dirty="0"/>
                        <a:t>6</a:t>
                      </a:r>
                      <a:endParaRPr kumimoji="0" lang="en-US" sz="1900" b="1" kern="1200" dirty="0">
                        <a:solidFill>
                          <a:srgbClr val="000000"/>
                        </a:solidFill>
                        <a:latin typeface="Calibri"/>
                        <a:ea typeface="Times New Roman"/>
                        <a:cs typeface="Mangal"/>
                      </a:endParaRPr>
                    </a:p>
                  </a:txBody>
                  <a:tcPr marL="68580" marR="68580" marT="0" marB="0" anchor="b"/>
                </a:tc>
                <a:tc>
                  <a:txBody>
                    <a:bodyPr/>
                    <a:lstStyle/>
                    <a:p>
                      <a:pPr marL="0" marR="0" algn="ctr" rtl="0" eaLnBrk="1" latinLnBrk="0" hangingPunct="1">
                        <a:lnSpc>
                          <a:spcPct val="105000"/>
                        </a:lnSpc>
                        <a:spcBef>
                          <a:spcPts val="0"/>
                        </a:spcBef>
                        <a:spcAft>
                          <a:spcPts val="1000"/>
                        </a:spcAft>
                      </a:pPr>
                      <a:r>
                        <a:rPr kumimoji="0" lang="en-US" sz="1900" b="1" kern="1200" dirty="0"/>
                        <a:t>0</a:t>
                      </a:r>
                      <a:endParaRPr kumimoji="0" lang="en-US" sz="1900" b="1" kern="1200" dirty="0">
                        <a:solidFill>
                          <a:srgbClr val="000000"/>
                        </a:solidFill>
                        <a:latin typeface="Calibri"/>
                        <a:ea typeface="Times New Roman"/>
                        <a:cs typeface="Mangal"/>
                      </a:endParaRPr>
                    </a:p>
                  </a:txBody>
                  <a:tcPr marL="68580" marR="68580" marT="0" marB="0" anchor="b"/>
                </a:tc>
                <a:tc>
                  <a:txBody>
                    <a:bodyPr/>
                    <a:lstStyle/>
                    <a:p>
                      <a:pPr marL="0" marR="0" algn="ctr" rtl="0" eaLnBrk="1" latinLnBrk="0" hangingPunct="1">
                        <a:lnSpc>
                          <a:spcPct val="105000"/>
                        </a:lnSpc>
                        <a:spcBef>
                          <a:spcPts val="0"/>
                        </a:spcBef>
                        <a:spcAft>
                          <a:spcPts val="1000"/>
                        </a:spcAft>
                      </a:pPr>
                      <a:r>
                        <a:rPr kumimoji="0" lang="en-US" sz="1900" b="1" kern="1200" dirty="0"/>
                        <a:t>1</a:t>
                      </a:r>
                      <a:endParaRPr kumimoji="0" lang="en-US" sz="1900" b="1" kern="1200" dirty="0">
                        <a:solidFill>
                          <a:srgbClr val="000000"/>
                        </a:solidFill>
                        <a:latin typeface="Calibri"/>
                        <a:ea typeface="Times New Roman"/>
                        <a:cs typeface="Mangal"/>
                      </a:endParaRPr>
                    </a:p>
                  </a:txBody>
                  <a:tcPr marL="68580" marR="68580" marT="0" marB="0" anchor="b"/>
                </a:tc>
                <a:tc>
                  <a:txBody>
                    <a:bodyPr/>
                    <a:lstStyle/>
                    <a:p>
                      <a:pPr marL="0" marR="0" algn="ctr" rtl="0" eaLnBrk="1" latinLnBrk="0" hangingPunct="1">
                        <a:lnSpc>
                          <a:spcPct val="105000"/>
                        </a:lnSpc>
                        <a:spcBef>
                          <a:spcPts val="0"/>
                        </a:spcBef>
                        <a:spcAft>
                          <a:spcPts val="1000"/>
                        </a:spcAft>
                      </a:pPr>
                      <a:r>
                        <a:rPr kumimoji="0" lang="en-US" sz="1900" b="1" kern="1200" dirty="0"/>
                        <a:t>1</a:t>
                      </a:r>
                      <a:endParaRPr kumimoji="0" lang="en-US" sz="1900" b="1" kern="1200" dirty="0">
                        <a:solidFill>
                          <a:srgbClr val="000000"/>
                        </a:solidFill>
                        <a:latin typeface="Calibri"/>
                        <a:ea typeface="Times New Roman"/>
                        <a:cs typeface="Mangal"/>
                      </a:endParaRPr>
                    </a:p>
                  </a:txBody>
                  <a:tcPr marL="68580" marR="68580" marT="0" marB="0" anchor="b"/>
                </a:tc>
                <a:tc>
                  <a:txBody>
                    <a:bodyPr/>
                    <a:lstStyle/>
                    <a:p>
                      <a:pPr marL="0" marR="0" algn="ctr" rtl="0" eaLnBrk="1" latinLnBrk="0" hangingPunct="1">
                        <a:lnSpc>
                          <a:spcPct val="105000"/>
                        </a:lnSpc>
                        <a:spcBef>
                          <a:spcPts val="0"/>
                        </a:spcBef>
                        <a:spcAft>
                          <a:spcPts val="1000"/>
                        </a:spcAft>
                      </a:pPr>
                      <a:r>
                        <a:rPr kumimoji="0" lang="en-US" sz="1900" b="1" kern="1200" dirty="0"/>
                        <a:t>8</a:t>
                      </a:r>
                      <a:endParaRPr kumimoji="0" lang="en-US" sz="1900" b="1" kern="1200" dirty="0">
                        <a:solidFill>
                          <a:srgbClr val="000000"/>
                        </a:solidFill>
                        <a:latin typeface="Calibri"/>
                        <a:ea typeface="Times New Roman"/>
                        <a:cs typeface="Mangal"/>
                      </a:endParaRPr>
                    </a:p>
                  </a:txBody>
                  <a:tcPr marL="68580" marR="68580" marT="0" marB="0" anchor="b"/>
                </a:tc>
                <a:tc>
                  <a:txBody>
                    <a:bodyPr/>
                    <a:lstStyle/>
                    <a:p>
                      <a:pPr marL="0" marR="0" algn="ctr" rtl="0" eaLnBrk="1" latinLnBrk="0" hangingPunct="1">
                        <a:lnSpc>
                          <a:spcPct val="105000"/>
                        </a:lnSpc>
                        <a:spcBef>
                          <a:spcPts val="0"/>
                        </a:spcBef>
                        <a:spcAft>
                          <a:spcPts val="1000"/>
                        </a:spcAft>
                      </a:pPr>
                      <a:r>
                        <a:rPr kumimoji="0" lang="en-US" sz="1900" b="1" kern="1200" dirty="0"/>
                        <a:t>0</a:t>
                      </a:r>
                      <a:endParaRPr kumimoji="0" lang="en-US" sz="1900" b="1" kern="1200" dirty="0">
                        <a:solidFill>
                          <a:srgbClr val="000000"/>
                        </a:solidFill>
                        <a:latin typeface="Calibri"/>
                        <a:ea typeface="Times New Roman"/>
                        <a:cs typeface="Mangal"/>
                      </a:endParaRPr>
                    </a:p>
                  </a:txBody>
                  <a:tcPr marL="68580" marR="68580" marT="0" marB="0" anchor="b"/>
                </a:tc>
                <a:tc>
                  <a:txBody>
                    <a:bodyPr/>
                    <a:lstStyle/>
                    <a:p>
                      <a:pPr marL="0" marR="0" algn="ctr" rtl="0" eaLnBrk="1" latinLnBrk="0" hangingPunct="1">
                        <a:lnSpc>
                          <a:spcPct val="105000"/>
                        </a:lnSpc>
                        <a:spcBef>
                          <a:spcPts val="0"/>
                        </a:spcBef>
                        <a:spcAft>
                          <a:spcPts val="1000"/>
                        </a:spcAft>
                      </a:pPr>
                      <a:r>
                        <a:rPr kumimoji="0" lang="en-US" sz="1900" b="1" kern="1200" dirty="0"/>
                        <a:t>0</a:t>
                      </a:r>
                      <a:endParaRPr kumimoji="0" lang="en-US" sz="1900" b="1" kern="1200" dirty="0">
                        <a:solidFill>
                          <a:srgbClr val="000000"/>
                        </a:solidFill>
                        <a:latin typeface="Calibri"/>
                        <a:ea typeface="Times New Roman"/>
                        <a:cs typeface="Mangal"/>
                      </a:endParaRPr>
                    </a:p>
                  </a:txBody>
                  <a:tcPr marL="68580" marR="68580" marT="0" marB="0" anchor="b"/>
                </a:tc>
                <a:tc>
                  <a:txBody>
                    <a:bodyPr/>
                    <a:lstStyle/>
                    <a:p>
                      <a:pPr marL="0" marR="0" algn="ctr" rtl="0" eaLnBrk="1" latinLnBrk="0" hangingPunct="1">
                        <a:lnSpc>
                          <a:spcPct val="105000"/>
                        </a:lnSpc>
                        <a:spcBef>
                          <a:spcPts val="0"/>
                        </a:spcBef>
                        <a:spcAft>
                          <a:spcPts val="1000"/>
                        </a:spcAft>
                      </a:pPr>
                      <a:r>
                        <a:rPr kumimoji="0" lang="en-US" sz="1900" b="1" kern="1200" dirty="0"/>
                        <a:t>0</a:t>
                      </a:r>
                      <a:endParaRPr kumimoji="0" lang="en-US" sz="1900" b="1" kern="1200" dirty="0">
                        <a:solidFill>
                          <a:srgbClr val="000000"/>
                        </a:solidFill>
                        <a:latin typeface="Calibri"/>
                        <a:ea typeface="Times New Roman"/>
                        <a:cs typeface="Mangal"/>
                      </a:endParaRPr>
                    </a:p>
                  </a:txBody>
                  <a:tcPr marL="68580" marR="68580" marT="0" marB="0" anchor="b"/>
                </a:tc>
                <a:tc>
                  <a:txBody>
                    <a:bodyPr/>
                    <a:lstStyle/>
                    <a:p>
                      <a:pPr marL="0" marR="0" algn="ctr" rtl="0" eaLnBrk="1" latinLnBrk="0" hangingPunct="1">
                        <a:lnSpc>
                          <a:spcPct val="105000"/>
                        </a:lnSpc>
                        <a:spcBef>
                          <a:spcPts val="0"/>
                        </a:spcBef>
                        <a:spcAft>
                          <a:spcPts val="1000"/>
                        </a:spcAft>
                      </a:pPr>
                      <a:endParaRPr kumimoji="0" lang="en-US" sz="1900" b="1" kern="1200" dirty="0">
                        <a:solidFill>
                          <a:srgbClr val="000000"/>
                        </a:solidFill>
                        <a:latin typeface="Calibri"/>
                        <a:ea typeface="Times New Roman"/>
                        <a:cs typeface="Mangal"/>
                      </a:endParaRPr>
                    </a:p>
                  </a:txBody>
                  <a:tcPr marL="68580" marR="68580" marT="0" marB="0"/>
                </a:tc>
              </a:tr>
              <a:tr h="464779">
                <a:tc>
                  <a:txBody>
                    <a:bodyPr/>
                    <a:lstStyle/>
                    <a:p>
                      <a:pPr marL="0" marR="0" algn="ctr">
                        <a:lnSpc>
                          <a:spcPct val="105000"/>
                        </a:lnSpc>
                        <a:spcBef>
                          <a:spcPts val="0"/>
                        </a:spcBef>
                        <a:spcAft>
                          <a:spcPts val="1000"/>
                        </a:spcAft>
                      </a:pPr>
                      <a:r>
                        <a:rPr lang="en-US" sz="1900" b="1" dirty="0" smtClean="0"/>
                        <a:t>3</a:t>
                      </a:r>
                      <a:endParaRPr lang="en-US" sz="1900" b="1" dirty="0">
                        <a:latin typeface="Cambria"/>
                        <a:ea typeface="Times New Roman"/>
                        <a:cs typeface="Mangal"/>
                      </a:endParaRPr>
                    </a:p>
                  </a:txBody>
                  <a:tcPr marL="68580" marR="68580" marT="0" marB="0"/>
                </a:tc>
                <a:tc gridSpan="12">
                  <a:txBody>
                    <a:bodyPr/>
                    <a:lstStyle/>
                    <a:p>
                      <a:pPr marL="0" marR="0" indent="0" algn="l" defTabSz="914400" rtl="0" eaLnBrk="1" fontAlgn="auto" latinLnBrk="0" hangingPunct="1">
                        <a:lnSpc>
                          <a:spcPct val="105000"/>
                        </a:lnSpc>
                        <a:spcBef>
                          <a:spcPts val="0"/>
                        </a:spcBef>
                        <a:spcAft>
                          <a:spcPts val="1000"/>
                        </a:spcAft>
                        <a:buClrTx/>
                        <a:buSzTx/>
                        <a:buFontTx/>
                        <a:buNone/>
                        <a:tabLst/>
                        <a:defRPr/>
                      </a:pPr>
                      <a:r>
                        <a:rPr lang="en-US" sz="1900" b="1" dirty="0" smtClean="0"/>
                        <a:t>Godavari Basin</a:t>
                      </a:r>
                      <a:endParaRPr lang="en-US" sz="1900" b="1" dirty="0">
                        <a:latin typeface="Cambria"/>
                        <a:ea typeface="Times New Roman"/>
                        <a:cs typeface="Mangal"/>
                      </a:endParaRPr>
                    </a:p>
                  </a:txBody>
                  <a:tcPr marL="68580" marR="68580" marT="0" marB="0"/>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a:txBody>
                    <a:bodyPr/>
                    <a:lstStyle/>
                    <a:p>
                      <a:pPr marL="0" marR="0" algn="ctr" rtl="0" eaLnBrk="1" latinLnBrk="0" hangingPunct="1">
                        <a:lnSpc>
                          <a:spcPct val="105000"/>
                        </a:lnSpc>
                        <a:spcBef>
                          <a:spcPts val="0"/>
                        </a:spcBef>
                        <a:spcAft>
                          <a:spcPts val="1000"/>
                        </a:spcAft>
                      </a:pPr>
                      <a:endParaRPr kumimoji="0" lang="en-US" sz="1900" b="1" kern="1200" dirty="0">
                        <a:solidFill>
                          <a:srgbClr val="000000"/>
                        </a:solidFill>
                        <a:latin typeface="Calibri"/>
                        <a:ea typeface="Times New Roman"/>
                        <a:cs typeface="Mangal"/>
                      </a:endParaRPr>
                    </a:p>
                  </a:txBody>
                  <a:tcPr marL="68580" marR="68580" marT="0" marB="0"/>
                </a:tc>
              </a:tr>
              <a:tr h="464779">
                <a:tc>
                  <a:txBody>
                    <a:bodyPr/>
                    <a:lstStyle/>
                    <a:p>
                      <a:pPr marL="0" marR="0" algn="ctr">
                        <a:lnSpc>
                          <a:spcPct val="105000"/>
                        </a:lnSpc>
                        <a:spcBef>
                          <a:spcPts val="0"/>
                        </a:spcBef>
                        <a:spcAft>
                          <a:spcPts val="1000"/>
                        </a:spcAft>
                      </a:pP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3</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1</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2</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a:t>0</a:t>
                      </a:r>
                      <a:endParaRPr lang="en-US" sz="1900" b="1">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a:t>0</a:t>
                      </a:r>
                      <a:endParaRPr lang="en-US" sz="1900" b="1">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a:t>0</a:t>
                      </a:r>
                      <a:endParaRPr lang="en-US" sz="1900" b="1">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a:t>0</a:t>
                      </a:r>
                      <a:endParaRPr lang="en-US" sz="1900" b="1">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a:t>0</a:t>
                      </a:r>
                      <a:endParaRPr lang="en-US" sz="1900" b="1">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8580" marR="68580" marT="0" marB="0"/>
                </a:tc>
                <a:tc>
                  <a:txBody>
                    <a:bodyPr/>
                    <a:lstStyle/>
                    <a:p>
                      <a:pPr marL="0" marR="0" algn="ctr" rtl="0" eaLnBrk="1" latinLnBrk="0" hangingPunct="1">
                        <a:lnSpc>
                          <a:spcPct val="105000"/>
                        </a:lnSpc>
                        <a:spcBef>
                          <a:spcPts val="0"/>
                        </a:spcBef>
                        <a:spcAft>
                          <a:spcPts val="1000"/>
                        </a:spcAft>
                      </a:pPr>
                      <a:endParaRPr kumimoji="0" lang="en-US" sz="1900" b="1" kern="1200" dirty="0">
                        <a:solidFill>
                          <a:srgbClr val="000000"/>
                        </a:solidFill>
                        <a:latin typeface="Calibri"/>
                        <a:ea typeface="Times New Roman"/>
                        <a:cs typeface="Mangal"/>
                      </a:endParaRPr>
                    </a:p>
                  </a:txBody>
                  <a:tcPr marL="68580" marR="68580" marT="0" marB="0"/>
                </a:tc>
              </a:tr>
              <a:tr h="464779">
                <a:tc>
                  <a:txBody>
                    <a:bodyPr/>
                    <a:lstStyle/>
                    <a:p>
                      <a:pPr marL="0" marR="0" algn="ctr">
                        <a:lnSpc>
                          <a:spcPct val="105000"/>
                        </a:lnSpc>
                        <a:spcBef>
                          <a:spcPts val="0"/>
                        </a:spcBef>
                        <a:spcAft>
                          <a:spcPts val="1000"/>
                        </a:spcAft>
                      </a:pPr>
                      <a:r>
                        <a:rPr lang="en-US" sz="1900" b="1" dirty="0" smtClean="0"/>
                        <a:t>4</a:t>
                      </a:r>
                      <a:endParaRPr lang="en-US" sz="1900" b="1" dirty="0">
                        <a:latin typeface="Cambria"/>
                        <a:ea typeface="Times New Roman"/>
                        <a:cs typeface="Mangal"/>
                      </a:endParaRPr>
                    </a:p>
                  </a:txBody>
                  <a:tcPr marL="68580" marR="68580" marT="0" marB="0"/>
                </a:tc>
                <a:tc gridSpan="12">
                  <a:txBody>
                    <a:bodyPr/>
                    <a:lstStyle/>
                    <a:p>
                      <a:pPr marL="0" marR="0" indent="0" algn="l" defTabSz="914400" rtl="0" eaLnBrk="1" fontAlgn="auto" latinLnBrk="0" hangingPunct="1">
                        <a:lnSpc>
                          <a:spcPct val="105000"/>
                        </a:lnSpc>
                        <a:spcBef>
                          <a:spcPts val="0"/>
                        </a:spcBef>
                        <a:spcAft>
                          <a:spcPts val="1000"/>
                        </a:spcAft>
                        <a:buClrTx/>
                        <a:buSzTx/>
                        <a:buFontTx/>
                        <a:buNone/>
                        <a:tabLst/>
                        <a:defRPr/>
                      </a:pPr>
                      <a:r>
                        <a:rPr lang="en-US" sz="1900" b="1" dirty="0" smtClean="0"/>
                        <a:t>Indus Basin</a:t>
                      </a:r>
                      <a:endParaRPr lang="en-US" sz="1900" b="1" dirty="0">
                        <a:latin typeface="Cambria"/>
                        <a:ea typeface="Times New Roman"/>
                        <a:cs typeface="Mangal"/>
                      </a:endParaRPr>
                    </a:p>
                  </a:txBody>
                  <a:tcPr marL="68580" marR="68580" marT="0" marB="0"/>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a:txBody>
                    <a:bodyPr/>
                    <a:lstStyle/>
                    <a:p>
                      <a:pPr marL="0" marR="0" algn="ctr" rtl="0" eaLnBrk="1" latinLnBrk="0" hangingPunct="1">
                        <a:lnSpc>
                          <a:spcPct val="105000"/>
                        </a:lnSpc>
                        <a:spcBef>
                          <a:spcPts val="0"/>
                        </a:spcBef>
                        <a:spcAft>
                          <a:spcPts val="1000"/>
                        </a:spcAft>
                      </a:pPr>
                      <a:endParaRPr kumimoji="0" lang="en-US" sz="1900" b="1" kern="1200" dirty="0">
                        <a:solidFill>
                          <a:srgbClr val="000000"/>
                        </a:solidFill>
                        <a:latin typeface="Calibri"/>
                        <a:ea typeface="Times New Roman"/>
                        <a:cs typeface="Mangal"/>
                      </a:endParaRPr>
                    </a:p>
                  </a:txBody>
                  <a:tcPr marL="68580" marR="68580" marT="0" marB="0"/>
                </a:tc>
              </a:tr>
              <a:tr h="464779">
                <a:tc>
                  <a:txBody>
                    <a:bodyPr/>
                    <a:lstStyle/>
                    <a:p>
                      <a:pPr marL="0" marR="0">
                        <a:lnSpc>
                          <a:spcPct val="105000"/>
                        </a:lnSpc>
                        <a:spcBef>
                          <a:spcPts val="0"/>
                        </a:spcBef>
                        <a:spcAft>
                          <a:spcPts val="1000"/>
                        </a:spcAft>
                      </a:pP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22</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21</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2</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2</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19</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6</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8580" marR="68580" marT="0" marB="0"/>
                </a:tc>
                <a:tc>
                  <a:txBody>
                    <a:bodyPr/>
                    <a:lstStyle/>
                    <a:p>
                      <a:pPr marL="0" marR="0" algn="ctr" rtl="0" eaLnBrk="1" latinLnBrk="0" hangingPunct="1">
                        <a:lnSpc>
                          <a:spcPct val="105000"/>
                        </a:lnSpc>
                        <a:spcBef>
                          <a:spcPts val="0"/>
                        </a:spcBef>
                        <a:spcAft>
                          <a:spcPts val="1000"/>
                        </a:spcAft>
                      </a:pPr>
                      <a:endParaRPr kumimoji="0" lang="en-US" sz="1900" b="1" kern="1200" dirty="0">
                        <a:solidFill>
                          <a:srgbClr val="000000"/>
                        </a:solidFill>
                        <a:latin typeface="Calibri"/>
                        <a:ea typeface="Times New Roman"/>
                        <a:cs typeface="Mangal"/>
                      </a:endParaRPr>
                    </a:p>
                  </a:txBody>
                  <a:tcPr marL="68580" marR="68580" marT="0" marB="0"/>
                </a:tc>
              </a:tr>
              <a:tr h="464779">
                <a:tc>
                  <a:txBody>
                    <a:bodyPr/>
                    <a:lstStyle/>
                    <a:p>
                      <a:pPr marL="0" marR="0" algn="ctr">
                        <a:lnSpc>
                          <a:spcPct val="105000"/>
                        </a:lnSpc>
                        <a:spcBef>
                          <a:spcPts val="0"/>
                        </a:spcBef>
                        <a:spcAft>
                          <a:spcPts val="1000"/>
                        </a:spcAft>
                      </a:pPr>
                      <a:r>
                        <a:rPr lang="en-US" sz="1900" b="1" dirty="0" smtClean="0"/>
                        <a:t>5</a:t>
                      </a:r>
                      <a:endParaRPr lang="en-US" sz="1900" b="1" dirty="0">
                        <a:latin typeface="Cambria"/>
                        <a:ea typeface="Times New Roman"/>
                        <a:cs typeface="Mangal"/>
                      </a:endParaRPr>
                    </a:p>
                  </a:txBody>
                  <a:tcPr marL="68580" marR="68580" marT="0" marB="0"/>
                </a:tc>
                <a:tc gridSpan="12">
                  <a:txBody>
                    <a:bodyPr/>
                    <a:lstStyle/>
                    <a:p>
                      <a:pPr marL="0" marR="0" indent="0" algn="l" defTabSz="914400" rtl="0" eaLnBrk="1" fontAlgn="auto" latinLnBrk="0" hangingPunct="1">
                        <a:lnSpc>
                          <a:spcPct val="105000"/>
                        </a:lnSpc>
                        <a:spcBef>
                          <a:spcPts val="0"/>
                        </a:spcBef>
                        <a:spcAft>
                          <a:spcPts val="1000"/>
                        </a:spcAft>
                        <a:buClrTx/>
                        <a:buSzTx/>
                        <a:buFontTx/>
                        <a:buNone/>
                        <a:tabLst/>
                        <a:defRPr/>
                      </a:pPr>
                      <a:r>
                        <a:rPr lang="en-US" sz="1900" b="1" dirty="0" smtClean="0"/>
                        <a:t>Krishna Basin</a:t>
                      </a:r>
                      <a:endParaRPr lang="en-US" sz="1900" b="1" dirty="0">
                        <a:latin typeface="Cambria"/>
                        <a:ea typeface="Times New Roman"/>
                        <a:cs typeface="Mangal"/>
                      </a:endParaRPr>
                    </a:p>
                  </a:txBody>
                  <a:tcPr marL="68580" marR="68580" marT="0" marB="0"/>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a:txBody>
                    <a:bodyPr/>
                    <a:lstStyle/>
                    <a:p>
                      <a:pPr marL="0" marR="0" algn="ctr" rtl="0" eaLnBrk="1" latinLnBrk="0" hangingPunct="1">
                        <a:lnSpc>
                          <a:spcPct val="105000"/>
                        </a:lnSpc>
                        <a:spcBef>
                          <a:spcPts val="0"/>
                        </a:spcBef>
                        <a:spcAft>
                          <a:spcPts val="1000"/>
                        </a:spcAft>
                      </a:pPr>
                      <a:endParaRPr kumimoji="0" lang="en-US" sz="1900" b="1" kern="1200" dirty="0">
                        <a:solidFill>
                          <a:srgbClr val="000000"/>
                        </a:solidFill>
                        <a:latin typeface="Calibri"/>
                        <a:ea typeface="Times New Roman"/>
                        <a:cs typeface="Mangal"/>
                      </a:endParaRPr>
                    </a:p>
                  </a:txBody>
                  <a:tcPr marL="68580" marR="68580" marT="0" marB="0"/>
                </a:tc>
              </a:tr>
              <a:tr h="464779">
                <a:tc>
                  <a:txBody>
                    <a:bodyPr/>
                    <a:lstStyle/>
                    <a:p>
                      <a:pPr marL="0" marR="0">
                        <a:lnSpc>
                          <a:spcPct val="105000"/>
                        </a:lnSpc>
                        <a:spcBef>
                          <a:spcPts val="0"/>
                        </a:spcBef>
                        <a:spcAft>
                          <a:spcPts val="1000"/>
                        </a:spcAft>
                      </a:pP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9</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9</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8580" marR="68580" marT="0" marB="0"/>
                </a:tc>
                <a:tc>
                  <a:txBody>
                    <a:bodyPr/>
                    <a:lstStyle/>
                    <a:p>
                      <a:pPr marL="0" marR="0" algn="ctr" rtl="0" eaLnBrk="1" latinLnBrk="0" hangingPunct="1">
                        <a:lnSpc>
                          <a:spcPct val="105000"/>
                        </a:lnSpc>
                        <a:spcBef>
                          <a:spcPts val="0"/>
                        </a:spcBef>
                        <a:spcAft>
                          <a:spcPts val="1000"/>
                        </a:spcAft>
                      </a:pPr>
                      <a:endParaRPr kumimoji="0" lang="en-US" sz="1900" b="1" kern="1200" dirty="0">
                        <a:solidFill>
                          <a:srgbClr val="000000"/>
                        </a:solidFill>
                        <a:latin typeface="Calibri"/>
                        <a:ea typeface="Times New Roman"/>
                        <a:cs typeface="Mang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69911991"/>
              </p:ext>
            </p:extLst>
          </p:nvPr>
        </p:nvGraphicFramePr>
        <p:xfrm>
          <a:off x="30480" y="1469592"/>
          <a:ext cx="9113520" cy="5331131"/>
        </p:xfrm>
        <a:graphic>
          <a:graphicData uri="http://schemas.openxmlformats.org/drawingml/2006/table">
            <a:tbl>
              <a:tblPr firstRow="1" bandRow="1">
                <a:tableStyleId>{D7AC3CCA-C797-4891-BE02-D94E43425B78}</a:tableStyleId>
              </a:tblPr>
              <a:tblGrid>
                <a:gridCol w="701040"/>
                <a:gridCol w="701040"/>
                <a:gridCol w="701040"/>
                <a:gridCol w="701040"/>
                <a:gridCol w="701040"/>
                <a:gridCol w="701040"/>
                <a:gridCol w="701040"/>
                <a:gridCol w="701040"/>
                <a:gridCol w="701040"/>
                <a:gridCol w="701040"/>
                <a:gridCol w="701040"/>
                <a:gridCol w="701040"/>
                <a:gridCol w="701040"/>
              </a:tblGrid>
              <a:tr h="931933">
                <a:tc>
                  <a:txBody>
                    <a:bodyPr/>
                    <a:lstStyle/>
                    <a:p>
                      <a:pPr marL="0" marR="0">
                        <a:lnSpc>
                          <a:spcPct val="105000"/>
                        </a:lnSpc>
                        <a:spcBef>
                          <a:spcPts val="0"/>
                        </a:spcBef>
                        <a:spcAft>
                          <a:spcPts val="0"/>
                        </a:spcAft>
                      </a:pPr>
                      <a:r>
                        <a:rPr lang="en-US" sz="1900" dirty="0"/>
                        <a:t>S. No.</a:t>
                      </a:r>
                      <a:endParaRPr lang="en-US" sz="1900" dirty="0">
                        <a:solidFill>
                          <a:schemeClr val="tx1"/>
                        </a:solidFill>
                        <a:latin typeface="Cambria"/>
                        <a:ea typeface="Times New Roman"/>
                        <a:cs typeface="Mangal"/>
                      </a:endParaRPr>
                    </a:p>
                  </a:txBody>
                  <a:tcPr marL="68580" marR="68580" marT="0" marB="0"/>
                </a:tc>
                <a:tc>
                  <a:txBody>
                    <a:bodyPr/>
                    <a:lstStyle/>
                    <a:p>
                      <a:pPr marL="0" marR="0">
                        <a:lnSpc>
                          <a:spcPct val="105000"/>
                        </a:lnSpc>
                        <a:spcBef>
                          <a:spcPts val="0"/>
                        </a:spcBef>
                        <a:spcAft>
                          <a:spcPts val="1000"/>
                        </a:spcAft>
                      </a:pPr>
                      <a:r>
                        <a:rPr lang="en-US" sz="1900" dirty="0" smtClean="0"/>
                        <a:t>Total</a:t>
                      </a:r>
                      <a:endParaRPr lang="en-US" sz="1900" dirty="0">
                        <a:solidFill>
                          <a:schemeClr val="tx1"/>
                        </a:solidFill>
                        <a:latin typeface="Cambria"/>
                        <a:ea typeface="Times New Roman"/>
                        <a:cs typeface="Mangal"/>
                      </a:endParaRPr>
                    </a:p>
                  </a:txBody>
                  <a:tcPr marL="68580" marR="68580" marT="0" marB="0"/>
                </a:tc>
                <a:tc>
                  <a:txBody>
                    <a:bodyPr/>
                    <a:lstStyle/>
                    <a:p>
                      <a:pPr marL="0" marR="0">
                        <a:lnSpc>
                          <a:spcPct val="105000"/>
                        </a:lnSpc>
                        <a:spcBef>
                          <a:spcPts val="0"/>
                        </a:spcBef>
                        <a:spcAft>
                          <a:spcPts val="1000"/>
                        </a:spcAft>
                      </a:pPr>
                      <a:r>
                        <a:rPr lang="en-US" sz="1900" dirty="0" err="1"/>
                        <a:t>Rf</a:t>
                      </a:r>
                      <a:endParaRPr lang="en-US" sz="1900" dirty="0">
                        <a:solidFill>
                          <a:schemeClr val="tx1"/>
                        </a:solidFill>
                        <a:latin typeface="Cambria"/>
                        <a:ea typeface="Times New Roman"/>
                        <a:cs typeface="Mangal"/>
                      </a:endParaRPr>
                    </a:p>
                  </a:txBody>
                  <a:tcPr marL="68580" marR="68580" marT="0" marB="0"/>
                </a:tc>
                <a:tc>
                  <a:txBody>
                    <a:bodyPr/>
                    <a:lstStyle/>
                    <a:p>
                      <a:pPr marL="0" marR="0">
                        <a:lnSpc>
                          <a:spcPct val="105000"/>
                        </a:lnSpc>
                        <a:spcBef>
                          <a:spcPts val="0"/>
                        </a:spcBef>
                        <a:spcAft>
                          <a:spcPts val="1000"/>
                        </a:spcAft>
                      </a:pPr>
                      <a:r>
                        <a:rPr lang="en-US" sz="1900"/>
                        <a:t>Rf(T)</a:t>
                      </a:r>
                      <a:endParaRPr lang="en-US" sz="1900">
                        <a:solidFill>
                          <a:schemeClr val="tx1"/>
                        </a:solidFill>
                        <a:latin typeface="Cambria"/>
                        <a:ea typeface="Times New Roman"/>
                        <a:cs typeface="Mangal"/>
                      </a:endParaRPr>
                    </a:p>
                  </a:txBody>
                  <a:tcPr marL="68580" marR="68580" marT="0" marB="0"/>
                </a:tc>
                <a:tc>
                  <a:txBody>
                    <a:bodyPr/>
                    <a:lstStyle/>
                    <a:p>
                      <a:pPr marL="0" marR="0">
                        <a:lnSpc>
                          <a:spcPct val="105000"/>
                        </a:lnSpc>
                        <a:spcBef>
                          <a:spcPts val="0"/>
                        </a:spcBef>
                        <a:spcAft>
                          <a:spcPts val="1000"/>
                        </a:spcAft>
                      </a:pPr>
                      <a:r>
                        <a:rPr lang="en-US" sz="1900"/>
                        <a:t>Mt</a:t>
                      </a:r>
                      <a:endParaRPr lang="en-US" sz="1900">
                        <a:solidFill>
                          <a:schemeClr val="tx1"/>
                        </a:solidFill>
                        <a:latin typeface="Cambria"/>
                        <a:ea typeface="Times New Roman"/>
                        <a:cs typeface="Mangal"/>
                      </a:endParaRPr>
                    </a:p>
                  </a:txBody>
                  <a:tcPr marL="68580" marR="68580" marT="0" marB="0"/>
                </a:tc>
                <a:tc>
                  <a:txBody>
                    <a:bodyPr/>
                    <a:lstStyle/>
                    <a:p>
                      <a:pPr marL="0" marR="0">
                        <a:lnSpc>
                          <a:spcPct val="105000"/>
                        </a:lnSpc>
                        <a:spcBef>
                          <a:spcPts val="0"/>
                        </a:spcBef>
                        <a:spcAft>
                          <a:spcPts val="1000"/>
                        </a:spcAft>
                      </a:pPr>
                      <a:r>
                        <a:rPr lang="en-US" sz="1900"/>
                        <a:t>Hu</a:t>
                      </a:r>
                      <a:endParaRPr lang="en-US" sz="1900">
                        <a:solidFill>
                          <a:schemeClr val="tx1"/>
                        </a:solidFill>
                        <a:latin typeface="Cambria"/>
                        <a:ea typeface="Times New Roman"/>
                        <a:cs typeface="Mangal"/>
                      </a:endParaRPr>
                    </a:p>
                  </a:txBody>
                  <a:tcPr marL="68580" marR="68580" marT="0" marB="0"/>
                </a:tc>
                <a:tc>
                  <a:txBody>
                    <a:bodyPr/>
                    <a:lstStyle/>
                    <a:p>
                      <a:pPr marL="0" marR="0">
                        <a:lnSpc>
                          <a:spcPct val="105000"/>
                        </a:lnSpc>
                        <a:spcBef>
                          <a:spcPts val="0"/>
                        </a:spcBef>
                        <a:spcAft>
                          <a:spcPts val="1000"/>
                        </a:spcAft>
                      </a:pPr>
                      <a:r>
                        <a:rPr lang="en-US" sz="1900"/>
                        <a:t>Ss</a:t>
                      </a:r>
                      <a:endParaRPr lang="en-US" sz="1900">
                        <a:solidFill>
                          <a:schemeClr val="tx1"/>
                        </a:solidFill>
                        <a:latin typeface="Cambria"/>
                        <a:ea typeface="Times New Roman"/>
                        <a:cs typeface="Mangal"/>
                      </a:endParaRPr>
                    </a:p>
                  </a:txBody>
                  <a:tcPr marL="68580" marR="68580" marT="0" marB="0"/>
                </a:tc>
                <a:tc>
                  <a:txBody>
                    <a:bodyPr/>
                    <a:lstStyle/>
                    <a:p>
                      <a:pPr marL="0" marR="0">
                        <a:lnSpc>
                          <a:spcPct val="105000"/>
                        </a:lnSpc>
                        <a:spcBef>
                          <a:spcPts val="0"/>
                        </a:spcBef>
                        <a:spcAft>
                          <a:spcPts val="1000"/>
                        </a:spcAft>
                      </a:pPr>
                      <a:r>
                        <a:rPr lang="en-US" sz="1900"/>
                        <a:t>Pe</a:t>
                      </a:r>
                      <a:endParaRPr lang="en-US" sz="1900">
                        <a:solidFill>
                          <a:schemeClr val="tx1"/>
                        </a:solidFill>
                        <a:latin typeface="Cambria"/>
                        <a:ea typeface="Times New Roman"/>
                        <a:cs typeface="Mangal"/>
                      </a:endParaRPr>
                    </a:p>
                  </a:txBody>
                  <a:tcPr marL="68580" marR="68580" marT="0" marB="0"/>
                </a:tc>
                <a:tc>
                  <a:txBody>
                    <a:bodyPr/>
                    <a:lstStyle/>
                    <a:p>
                      <a:pPr marL="0" marR="0">
                        <a:lnSpc>
                          <a:spcPct val="105000"/>
                        </a:lnSpc>
                        <a:spcBef>
                          <a:spcPts val="0"/>
                        </a:spcBef>
                        <a:spcAft>
                          <a:spcPts val="1000"/>
                        </a:spcAft>
                      </a:pPr>
                      <a:r>
                        <a:rPr lang="en-US" sz="1900"/>
                        <a:t>Wv</a:t>
                      </a:r>
                      <a:endParaRPr lang="en-US" sz="1900">
                        <a:solidFill>
                          <a:schemeClr val="tx1"/>
                        </a:solidFill>
                        <a:latin typeface="Cambria"/>
                        <a:ea typeface="Times New Roman"/>
                        <a:cs typeface="Mangal"/>
                      </a:endParaRPr>
                    </a:p>
                  </a:txBody>
                  <a:tcPr marL="68580" marR="68580" marT="0" marB="0"/>
                </a:tc>
                <a:tc>
                  <a:txBody>
                    <a:bodyPr/>
                    <a:lstStyle/>
                    <a:p>
                      <a:pPr marL="0" marR="0">
                        <a:lnSpc>
                          <a:spcPct val="105000"/>
                        </a:lnSpc>
                        <a:spcBef>
                          <a:spcPts val="0"/>
                        </a:spcBef>
                        <a:spcAft>
                          <a:spcPts val="1000"/>
                        </a:spcAft>
                      </a:pPr>
                      <a:r>
                        <a:rPr lang="en-US" sz="1900"/>
                        <a:t>Sg</a:t>
                      </a:r>
                      <a:endParaRPr lang="en-US" sz="1900">
                        <a:solidFill>
                          <a:schemeClr val="tx1"/>
                        </a:solidFill>
                        <a:latin typeface="Cambria"/>
                        <a:ea typeface="Times New Roman"/>
                        <a:cs typeface="Mangal"/>
                      </a:endParaRPr>
                    </a:p>
                  </a:txBody>
                  <a:tcPr marL="68580" marR="68580" marT="0" marB="0"/>
                </a:tc>
                <a:tc>
                  <a:txBody>
                    <a:bodyPr/>
                    <a:lstStyle/>
                    <a:p>
                      <a:pPr marL="0" marR="0">
                        <a:lnSpc>
                          <a:spcPct val="105000"/>
                        </a:lnSpc>
                        <a:spcBef>
                          <a:spcPts val="0"/>
                        </a:spcBef>
                        <a:spcAft>
                          <a:spcPts val="1000"/>
                        </a:spcAft>
                      </a:pPr>
                      <a:r>
                        <a:rPr lang="en-US" sz="1900"/>
                        <a:t>Ar</a:t>
                      </a:r>
                      <a:endParaRPr lang="en-US" sz="1900">
                        <a:solidFill>
                          <a:schemeClr val="tx1"/>
                        </a:solidFill>
                        <a:latin typeface="Cambria"/>
                        <a:ea typeface="Times New Roman"/>
                        <a:cs typeface="Mangal"/>
                      </a:endParaRPr>
                    </a:p>
                  </a:txBody>
                  <a:tcPr marL="68580" marR="68580" marT="0" marB="0"/>
                </a:tc>
                <a:tc>
                  <a:txBody>
                    <a:bodyPr/>
                    <a:lstStyle/>
                    <a:p>
                      <a:pPr marL="0" marR="0">
                        <a:lnSpc>
                          <a:spcPct val="105000"/>
                        </a:lnSpc>
                        <a:spcBef>
                          <a:spcPts val="0"/>
                        </a:spcBef>
                        <a:spcAft>
                          <a:spcPts val="1000"/>
                        </a:spcAft>
                      </a:pPr>
                      <a:r>
                        <a:rPr lang="en-US" sz="1900" dirty="0" err="1"/>
                        <a:t>Fcs</a:t>
                      </a:r>
                      <a:endParaRPr lang="en-US" sz="1900" dirty="0">
                        <a:solidFill>
                          <a:schemeClr val="tx1"/>
                        </a:solidFill>
                        <a:latin typeface="Cambria"/>
                        <a:ea typeface="Times New Roman"/>
                        <a:cs typeface="Mangal"/>
                      </a:endParaRPr>
                    </a:p>
                  </a:txBody>
                  <a:tcPr marL="68580" marR="68580" marT="0" marB="0"/>
                </a:tc>
                <a:tc>
                  <a:txBody>
                    <a:bodyPr/>
                    <a:lstStyle/>
                    <a:p>
                      <a:pPr marL="0" marR="0">
                        <a:lnSpc>
                          <a:spcPct val="105000"/>
                        </a:lnSpc>
                        <a:spcBef>
                          <a:spcPts val="0"/>
                        </a:spcBef>
                        <a:spcAft>
                          <a:spcPts val="1000"/>
                        </a:spcAft>
                      </a:pPr>
                      <a:r>
                        <a:rPr lang="en-US" sz="1900" dirty="0"/>
                        <a:t>FF</a:t>
                      </a:r>
                      <a:endParaRPr lang="en-US" sz="1900" dirty="0">
                        <a:solidFill>
                          <a:schemeClr val="tx1"/>
                        </a:solidFill>
                        <a:latin typeface="Cambria"/>
                        <a:ea typeface="Times New Roman"/>
                        <a:cs typeface="Mangal"/>
                      </a:endParaRPr>
                    </a:p>
                  </a:txBody>
                  <a:tcPr marL="68580" marR="68580" marT="0" marB="0"/>
                </a:tc>
              </a:tr>
              <a:tr h="385513">
                <a:tc>
                  <a:txBody>
                    <a:bodyPr/>
                    <a:lstStyle/>
                    <a:p>
                      <a:pPr marL="0" marR="0" algn="ctr">
                        <a:lnSpc>
                          <a:spcPct val="105000"/>
                        </a:lnSpc>
                        <a:spcBef>
                          <a:spcPts val="0"/>
                        </a:spcBef>
                        <a:spcAft>
                          <a:spcPts val="1000"/>
                        </a:spcAft>
                      </a:pPr>
                      <a:r>
                        <a:rPr lang="en-US" sz="1900" dirty="0" smtClean="0"/>
                        <a:t>6</a:t>
                      </a:r>
                      <a:endParaRPr lang="en-US" sz="1900" dirty="0">
                        <a:latin typeface="Cambria"/>
                        <a:ea typeface="Times New Roman"/>
                        <a:cs typeface="Mangal"/>
                      </a:endParaRPr>
                    </a:p>
                  </a:txBody>
                  <a:tcPr marL="68580" marR="68580" marT="0" marB="0"/>
                </a:tc>
                <a:tc gridSpan="12">
                  <a:txBody>
                    <a:bodyPr/>
                    <a:lstStyle/>
                    <a:p>
                      <a:pPr marL="0" marR="0" indent="0" algn="l" defTabSz="914400" rtl="0" eaLnBrk="1" fontAlgn="auto" latinLnBrk="0" hangingPunct="1">
                        <a:lnSpc>
                          <a:spcPct val="105000"/>
                        </a:lnSpc>
                        <a:spcBef>
                          <a:spcPts val="0"/>
                        </a:spcBef>
                        <a:spcAft>
                          <a:spcPts val="1000"/>
                        </a:spcAft>
                        <a:buClrTx/>
                        <a:buSzTx/>
                        <a:buFontTx/>
                        <a:buNone/>
                        <a:tabLst/>
                        <a:defRPr/>
                      </a:pPr>
                      <a:r>
                        <a:rPr lang="en-US" sz="1900" dirty="0" smtClean="0"/>
                        <a:t>Mahanadi Basin</a:t>
                      </a:r>
                      <a:endParaRPr lang="en-US" sz="1900" dirty="0">
                        <a:latin typeface="Cambria"/>
                        <a:ea typeface="Times New Roman"/>
                        <a:cs typeface="Mangal"/>
                      </a:endParaRPr>
                    </a:p>
                  </a:txBody>
                  <a:tcPr marL="68580" marR="68580" marT="0" marB="0"/>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r>
              <a:tr h="385513">
                <a:tc>
                  <a:txBody>
                    <a:bodyPr/>
                    <a:lstStyle/>
                    <a:p>
                      <a:pPr marL="0" marR="0" algn="ctr">
                        <a:lnSpc>
                          <a:spcPct val="105000"/>
                        </a:lnSpc>
                        <a:spcBef>
                          <a:spcPts val="0"/>
                        </a:spcBef>
                        <a:spcAft>
                          <a:spcPts val="1000"/>
                        </a:spcAft>
                      </a:pP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5</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5</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1</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1</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r>
              <a:tr h="385513">
                <a:tc>
                  <a:txBody>
                    <a:bodyPr/>
                    <a:lstStyle/>
                    <a:p>
                      <a:pPr marL="0" marR="0" algn="ctr">
                        <a:lnSpc>
                          <a:spcPct val="105000"/>
                        </a:lnSpc>
                        <a:spcBef>
                          <a:spcPts val="0"/>
                        </a:spcBef>
                        <a:spcAft>
                          <a:spcPts val="1000"/>
                        </a:spcAft>
                      </a:pPr>
                      <a:r>
                        <a:rPr lang="en-US" sz="1900" dirty="0" smtClean="0"/>
                        <a:t>7</a:t>
                      </a:r>
                      <a:endParaRPr lang="en-US" sz="1900" dirty="0">
                        <a:latin typeface="Cambria"/>
                        <a:ea typeface="Times New Roman"/>
                        <a:cs typeface="Mangal"/>
                      </a:endParaRPr>
                    </a:p>
                  </a:txBody>
                  <a:tcPr marL="68580" marR="68580" marT="0" marB="0"/>
                </a:tc>
                <a:tc gridSpan="12">
                  <a:txBody>
                    <a:bodyPr/>
                    <a:lstStyle/>
                    <a:p>
                      <a:pPr marL="0" marR="0" indent="0" algn="l" defTabSz="914400" rtl="0" eaLnBrk="1" fontAlgn="auto" latinLnBrk="0" hangingPunct="1">
                        <a:lnSpc>
                          <a:spcPct val="105000"/>
                        </a:lnSpc>
                        <a:spcBef>
                          <a:spcPts val="0"/>
                        </a:spcBef>
                        <a:spcAft>
                          <a:spcPts val="1000"/>
                        </a:spcAft>
                        <a:buClrTx/>
                        <a:buSzTx/>
                        <a:buFontTx/>
                        <a:buNone/>
                        <a:tabLst/>
                        <a:defRPr/>
                      </a:pPr>
                      <a:r>
                        <a:rPr lang="en-US" sz="1900" dirty="0" err="1" smtClean="0"/>
                        <a:t>Mahi</a:t>
                      </a:r>
                      <a:r>
                        <a:rPr lang="en-US" sz="1900" dirty="0" smtClean="0"/>
                        <a:t> Basin</a:t>
                      </a:r>
                      <a:endParaRPr lang="en-US" sz="1900" dirty="0">
                        <a:latin typeface="Cambria"/>
                        <a:ea typeface="Times New Roman"/>
                        <a:cs typeface="Mangal"/>
                      </a:endParaRPr>
                    </a:p>
                  </a:txBody>
                  <a:tcPr marL="68580" marR="68580" marT="0" marB="0"/>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r>
              <a:tr h="385513">
                <a:tc>
                  <a:txBody>
                    <a:bodyPr/>
                    <a:lstStyle/>
                    <a:p>
                      <a:pPr marL="0" marR="0" algn="ctr">
                        <a:lnSpc>
                          <a:spcPct val="105000"/>
                        </a:lnSpc>
                        <a:spcBef>
                          <a:spcPts val="0"/>
                        </a:spcBef>
                        <a:spcAft>
                          <a:spcPts val="1000"/>
                        </a:spcAft>
                      </a:pP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r>
              <a:tr h="385513">
                <a:tc>
                  <a:txBody>
                    <a:bodyPr/>
                    <a:lstStyle/>
                    <a:p>
                      <a:pPr marL="0" marR="0" algn="ctr">
                        <a:lnSpc>
                          <a:spcPct val="105000"/>
                        </a:lnSpc>
                        <a:spcBef>
                          <a:spcPts val="0"/>
                        </a:spcBef>
                        <a:spcAft>
                          <a:spcPts val="1000"/>
                        </a:spcAft>
                      </a:pPr>
                      <a:r>
                        <a:rPr lang="en-US" sz="1900" dirty="0" smtClean="0"/>
                        <a:t>8</a:t>
                      </a:r>
                      <a:endParaRPr lang="en-US" sz="1900" dirty="0">
                        <a:solidFill>
                          <a:srgbClr val="000000"/>
                        </a:solidFill>
                        <a:latin typeface="Calibri"/>
                        <a:ea typeface="Times New Roman"/>
                        <a:cs typeface="Arial"/>
                      </a:endParaRPr>
                    </a:p>
                  </a:txBody>
                  <a:tcPr marL="68580" marR="68580" marT="0" marB="0"/>
                </a:tc>
                <a:tc gridSpan="12">
                  <a:txBody>
                    <a:bodyPr/>
                    <a:lstStyle/>
                    <a:p>
                      <a:pPr marL="0" marR="0" indent="0" algn="l" defTabSz="914400" rtl="0" eaLnBrk="1" fontAlgn="auto" latinLnBrk="0" hangingPunct="1">
                        <a:lnSpc>
                          <a:spcPct val="105000"/>
                        </a:lnSpc>
                        <a:spcBef>
                          <a:spcPts val="0"/>
                        </a:spcBef>
                        <a:spcAft>
                          <a:spcPts val="1000"/>
                        </a:spcAft>
                        <a:buClrTx/>
                        <a:buSzTx/>
                        <a:buFontTx/>
                        <a:buNone/>
                        <a:tabLst/>
                        <a:defRPr/>
                      </a:pPr>
                      <a:r>
                        <a:rPr lang="en-US" sz="1900" dirty="0" smtClean="0"/>
                        <a:t>Narmada Basin</a:t>
                      </a:r>
                      <a:endParaRPr lang="en-US" sz="1900" dirty="0" smtClean="0">
                        <a:latin typeface="Cambria"/>
                        <a:ea typeface="Times New Roman"/>
                        <a:cs typeface="Mangal"/>
                      </a:endParaRPr>
                    </a:p>
                  </a:txBody>
                  <a:tcPr marL="68580" marR="68580" marT="0" marB="0"/>
                </a:tc>
                <a:tc hMerge="1">
                  <a:txBody>
                    <a:bodyPr/>
                    <a:lstStyle/>
                    <a:p>
                      <a:pPr marL="0" marR="0" algn="ctr">
                        <a:lnSpc>
                          <a:spcPct val="105000"/>
                        </a:lnSpc>
                        <a:spcBef>
                          <a:spcPts val="0"/>
                        </a:spcBef>
                        <a:spcAft>
                          <a:spcPts val="1000"/>
                        </a:spcAft>
                      </a:pPr>
                      <a:endParaRPr lang="en-US" sz="11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1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1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1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1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1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1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1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1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1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100" dirty="0">
                        <a:latin typeface="Cambria"/>
                        <a:ea typeface="Times New Roman"/>
                        <a:cs typeface="Mangal"/>
                      </a:endParaRPr>
                    </a:p>
                  </a:txBody>
                  <a:tcPr marL="68580" marR="68580" marT="0" marB="0">
                    <a:solidFill>
                      <a:schemeClr val="bg1">
                        <a:lumMod val="85000"/>
                      </a:schemeClr>
                    </a:solidFill>
                  </a:tcPr>
                </a:tc>
              </a:tr>
              <a:tr h="385513">
                <a:tc>
                  <a:txBody>
                    <a:bodyPr/>
                    <a:lstStyle/>
                    <a:p>
                      <a:pPr marL="0" marR="0" algn="ctr">
                        <a:lnSpc>
                          <a:spcPct val="105000"/>
                        </a:lnSpc>
                        <a:spcBef>
                          <a:spcPts val="0"/>
                        </a:spcBef>
                        <a:spcAft>
                          <a:spcPts val="1000"/>
                        </a:spcAft>
                      </a:pPr>
                      <a:endParaRPr lang="en-US" sz="1900" dirty="0">
                        <a:solidFill>
                          <a:srgbClr val="000000"/>
                        </a:solidFill>
                        <a:latin typeface="Calibri"/>
                        <a:ea typeface="Times New Roman"/>
                        <a:cs typeface="Arial"/>
                      </a:endParaRPr>
                    </a:p>
                  </a:txBody>
                  <a:tcPr marL="68580" marR="68580" marT="0" marB="0"/>
                </a:tc>
                <a:tc>
                  <a:txBody>
                    <a:bodyPr/>
                    <a:lstStyle/>
                    <a:p>
                      <a:pPr marL="0" marR="0" algn="ctr">
                        <a:lnSpc>
                          <a:spcPct val="105000"/>
                        </a:lnSpc>
                        <a:spcBef>
                          <a:spcPts val="0"/>
                        </a:spcBef>
                        <a:spcAft>
                          <a:spcPts val="1000"/>
                        </a:spcAft>
                      </a:pPr>
                      <a:r>
                        <a:rPr lang="en-US" sz="1900" dirty="0"/>
                        <a:t>2</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2</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1</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1</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r>
              <a:tr h="385513">
                <a:tc>
                  <a:txBody>
                    <a:bodyPr/>
                    <a:lstStyle/>
                    <a:p>
                      <a:pPr marL="0" marR="0" algn="ctr">
                        <a:lnSpc>
                          <a:spcPct val="105000"/>
                        </a:lnSpc>
                        <a:spcBef>
                          <a:spcPts val="0"/>
                        </a:spcBef>
                        <a:spcAft>
                          <a:spcPts val="1000"/>
                        </a:spcAft>
                      </a:pPr>
                      <a:r>
                        <a:rPr lang="en-US" sz="1900" dirty="0" smtClean="0"/>
                        <a:t>9</a:t>
                      </a:r>
                      <a:endParaRPr lang="en-US" sz="1900" dirty="0">
                        <a:latin typeface="Cambria"/>
                        <a:ea typeface="Times New Roman"/>
                        <a:cs typeface="Mangal"/>
                      </a:endParaRPr>
                    </a:p>
                  </a:txBody>
                  <a:tcPr marL="68580" marR="68580" marT="0" marB="0"/>
                </a:tc>
                <a:tc gridSpan="12">
                  <a:txBody>
                    <a:bodyPr/>
                    <a:lstStyle/>
                    <a:p>
                      <a:pPr marL="0" marR="0" indent="0" algn="l" defTabSz="914400" rtl="0" eaLnBrk="1" fontAlgn="auto" latinLnBrk="0" hangingPunct="1">
                        <a:lnSpc>
                          <a:spcPct val="105000"/>
                        </a:lnSpc>
                        <a:spcBef>
                          <a:spcPts val="0"/>
                        </a:spcBef>
                        <a:spcAft>
                          <a:spcPts val="1000"/>
                        </a:spcAft>
                        <a:buClrTx/>
                        <a:buSzTx/>
                        <a:buFontTx/>
                        <a:buNone/>
                        <a:tabLst/>
                        <a:defRPr/>
                      </a:pPr>
                      <a:r>
                        <a:rPr lang="en-US" sz="1900" dirty="0" err="1" smtClean="0"/>
                        <a:t>Tapi</a:t>
                      </a:r>
                      <a:r>
                        <a:rPr lang="en-US" sz="1900" dirty="0" smtClean="0"/>
                        <a:t> Basin</a:t>
                      </a:r>
                      <a:endParaRPr lang="en-US" sz="1900" dirty="0" smtClean="0">
                        <a:latin typeface="Cambria"/>
                        <a:ea typeface="Times New Roman"/>
                        <a:cs typeface="Mangal"/>
                      </a:endParaRPr>
                    </a:p>
                  </a:txBody>
                  <a:tcPr marL="68580" marR="68580" marT="0" marB="0"/>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r>
              <a:tr h="385513">
                <a:tc>
                  <a:txBody>
                    <a:bodyPr/>
                    <a:lstStyle/>
                    <a:p>
                      <a:pPr marL="0" marR="0" algn="ctr">
                        <a:lnSpc>
                          <a:spcPct val="105000"/>
                        </a:lnSpc>
                        <a:spcBef>
                          <a:spcPts val="0"/>
                        </a:spcBef>
                        <a:spcAft>
                          <a:spcPts val="1000"/>
                        </a:spcAft>
                      </a:pP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7</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7</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r>
              <a:tr h="385513">
                <a:tc>
                  <a:txBody>
                    <a:bodyPr/>
                    <a:lstStyle/>
                    <a:p>
                      <a:pPr marL="0" marR="0" algn="ctr">
                        <a:lnSpc>
                          <a:spcPct val="105000"/>
                        </a:lnSpc>
                        <a:spcBef>
                          <a:spcPts val="0"/>
                        </a:spcBef>
                        <a:spcAft>
                          <a:spcPts val="1000"/>
                        </a:spcAft>
                      </a:pPr>
                      <a:r>
                        <a:rPr lang="en-US" sz="1900" dirty="0" smtClean="0"/>
                        <a:t>10</a:t>
                      </a:r>
                      <a:endParaRPr lang="en-US" sz="1900" dirty="0">
                        <a:latin typeface="Cambria"/>
                        <a:ea typeface="Times New Roman"/>
                        <a:cs typeface="Mangal"/>
                      </a:endParaRPr>
                    </a:p>
                  </a:txBody>
                  <a:tcPr marL="68580" marR="68580" marT="0" marB="0"/>
                </a:tc>
                <a:tc gridSpan="12">
                  <a:txBody>
                    <a:bodyPr/>
                    <a:lstStyle/>
                    <a:p>
                      <a:pPr marL="0" marR="0" indent="0" algn="l" defTabSz="914400" rtl="0" eaLnBrk="1" fontAlgn="auto" latinLnBrk="0" hangingPunct="1">
                        <a:lnSpc>
                          <a:spcPct val="105000"/>
                        </a:lnSpc>
                        <a:spcBef>
                          <a:spcPts val="0"/>
                        </a:spcBef>
                        <a:spcAft>
                          <a:spcPts val="1000"/>
                        </a:spcAft>
                        <a:buClrTx/>
                        <a:buSzTx/>
                        <a:buFontTx/>
                        <a:buNone/>
                        <a:tabLst/>
                        <a:defRPr/>
                      </a:pPr>
                      <a:r>
                        <a:rPr lang="en-US" sz="1900" dirty="0" smtClean="0"/>
                        <a:t>West Flowing Rivers from </a:t>
                      </a:r>
                      <a:r>
                        <a:rPr lang="en-US" sz="1900" dirty="0" err="1" smtClean="0"/>
                        <a:t>Tadri</a:t>
                      </a:r>
                      <a:r>
                        <a:rPr lang="en-US" sz="1900" dirty="0" smtClean="0"/>
                        <a:t> to </a:t>
                      </a:r>
                      <a:r>
                        <a:rPr lang="en-US" sz="1900" dirty="0" err="1" smtClean="0"/>
                        <a:t>Kanyakumari</a:t>
                      </a:r>
                      <a:endParaRPr lang="en-US" sz="1900" dirty="0" smtClean="0">
                        <a:latin typeface="Cambria"/>
                        <a:ea typeface="Times New Roman"/>
                        <a:cs typeface="Mangal"/>
                      </a:endParaRPr>
                    </a:p>
                  </a:txBody>
                  <a:tcPr marL="68580" marR="68580" marT="0" marB="0"/>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c hMerge="1">
                  <a:txBody>
                    <a:bodyPr/>
                    <a:lstStyle/>
                    <a:p>
                      <a:pPr marL="0" marR="0" algn="ctr">
                        <a:lnSpc>
                          <a:spcPct val="105000"/>
                        </a:lnSpc>
                        <a:spcBef>
                          <a:spcPts val="0"/>
                        </a:spcBef>
                        <a:spcAft>
                          <a:spcPts val="1000"/>
                        </a:spcAft>
                      </a:pPr>
                      <a:endParaRPr lang="en-US" sz="1400" dirty="0">
                        <a:latin typeface="Cambria"/>
                        <a:ea typeface="Times New Roman"/>
                        <a:cs typeface="Mangal"/>
                      </a:endParaRPr>
                    </a:p>
                  </a:txBody>
                  <a:tcPr marL="68580" marR="68580" marT="0" marB="0">
                    <a:solidFill>
                      <a:schemeClr val="bg1">
                        <a:lumMod val="85000"/>
                      </a:schemeClr>
                    </a:solidFill>
                  </a:tcPr>
                </a:tc>
              </a:tr>
              <a:tr h="385513">
                <a:tc>
                  <a:txBody>
                    <a:bodyPr/>
                    <a:lstStyle/>
                    <a:p>
                      <a:pPr marL="0" marR="0" algn="ctr">
                        <a:lnSpc>
                          <a:spcPct val="105000"/>
                        </a:lnSpc>
                        <a:spcBef>
                          <a:spcPts val="0"/>
                        </a:spcBef>
                        <a:spcAft>
                          <a:spcPts val="1000"/>
                        </a:spcAft>
                      </a:pP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3</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3</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r>
              <a:tr h="385513">
                <a:tc>
                  <a:txBody>
                    <a:bodyPr/>
                    <a:lstStyle/>
                    <a:p>
                      <a:pPr marL="0" marR="0" algn="ctr">
                        <a:lnSpc>
                          <a:spcPct val="105000"/>
                        </a:lnSpc>
                        <a:spcBef>
                          <a:spcPts val="0"/>
                        </a:spcBef>
                        <a:spcAft>
                          <a:spcPts val="1000"/>
                        </a:spcAft>
                      </a:pPr>
                      <a:r>
                        <a:rPr lang="en-US" sz="1700" b="1" dirty="0" smtClean="0"/>
                        <a:t>G. Total</a:t>
                      </a:r>
                      <a:endParaRPr lang="en-US" sz="17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76</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51</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10</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9</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1</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2</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27</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6</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8580" marR="68580" marT="0" marB="0"/>
                </a:tc>
              </a:tr>
            </a:tbl>
          </a:graphicData>
        </a:graphic>
      </p:graphicFrame>
      <p:sp>
        <p:nvSpPr>
          <p:cNvPr id="3" name="Title 1"/>
          <p:cNvSpPr>
            <a:spLocks noGrp="1"/>
          </p:cNvSpPr>
          <p:nvPr>
            <p:ph type="title"/>
          </p:nvPr>
        </p:nvSpPr>
        <p:spPr>
          <a:xfrm>
            <a:off x="0" y="0"/>
            <a:ext cx="9144000" cy="1417638"/>
          </a:xfrm>
        </p:spPr>
        <p:txBody>
          <a:bodyPr>
            <a:noAutofit/>
          </a:bodyPr>
          <a:lstStyle/>
          <a:p>
            <a:pPr algn="ctr"/>
            <a:r>
              <a:rPr lang="en-US" sz="3200" b="1" dirty="0" smtClean="0"/>
              <a:t>Exclusive Meteorological Observation Stations </a:t>
            </a:r>
            <a:r>
              <a:rPr lang="en-US" sz="3600" b="1" dirty="0" smtClean="0"/>
              <a:t>Under</a:t>
            </a:r>
            <a:r>
              <a:rPr lang="en-US" sz="3200" b="1" dirty="0" smtClean="0"/>
              <a:t> </a:t>
            </a:r>
            <a:r>
              <a:rPr lang="en-US" sz="3200" dirty="0" smtClean="0"/>
              <a:t>CWC-Basin-wise</a:t>
            </a:r>
            <a:endParaRPr lang="en-US" sz="32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417638"/>
          </a:xfrm>
        </p:spPr>
        <p:txBody>
          <a:bodyPr>
            <a:noAutofit/>
          </a:bodyPr>
          <a:lstStyle/>
          <a:p>
            <a:pPr algn="ctr"/>
            <a:r>
              <a:rPr lang="en-US" sz="3400" b="1" dirty="0" smtClean="0"/>
              <a:t>Exclusive Meteorological Observation Stations Under </a:t>
            </a:r>
            <a:r>
              <a:rPr lang="en-US" sz="3400" dirty="0" smtClean="0"/>
              <a:t>CWC- State-wise</a:t>
            </a:r>
            <a:endParaRPr lang="en-US" sz="3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19120665"/>
              </p:ext>
            </p:extLst>
          </p:nvPr>
        </p:nvGraphicFramePr>
        <p:xfrm>
          <a:off x="152400" y="1600200"/>
          <a:ext cx="8839194" cy="5257797"/>
        </p:xfrm>
        <a:graphic>
          <a:graphicData uri="http://schemas.openxmlformats.org/drawingml/2006/table">
            <a:tbl>
              <a:tblPr firstRow="1" bandRow="1">
                <a:tableStyleId>{D7AC3CCA-C797-4891-BE02-D94E43425B78}</a:tableStyleId>
              </a:tblPr>
              <a:tblGrid>
                <a:gridCol w="679938"/>
                <a:gridCol w="679938"/>
                <a:gridCol w="679938"/>
                <a:gridCol w="679938"/>
                <a:gridCol w="679938"/>
                <a:gridCol w="679938"/>
                <a:gridCol w="679938"/>
                <a:gridCol w="679938"/>
                <a:gridCol w="679938"/>
                <a:gridCol w="679938"/>
                <a:gridCol w="679938"/>
                <a:gridCol w="679938"/>
                <a:gridCol w="679938"/>
              </a:tblGrid>
              <a:tr h="725817">
                <a:tc>
                  <a:txBody>
                    <a:bodyPr/>
                    <a:lstStyle/>
                    <a:p>
                      <a:pPr marL="0" marR="0">
                        <a:lnSpc>
                          <a:spcPct val="105000"/>
                        </a:lnSpc>
                        <a:spcBef>
                          <a:spcPts val="0"/>
                        </a:spcBef>
                        <a:spcAft>
                          <a:spcPts val="0"/>
                        </a:spcAft>
                      </a:pPr>
                      <a:r>
                        <a:rPr lang="en-US" sz="1900" dirty="0"/>
                        <a:t>S. </a:t>
                      </a:r>
                    </a:p>
                    <a:p>
                      <a:pPr marL="0" marR="0">
                        <a:lnSpc>
                          <a:spcPct val="105000"/>
                        </a:lnSpc>
                        <a:spcBef>
                          <a:spcPts val="0"/>
                        </a:spcBef>
                        <a:spcAft>
                          <a:spcPts val="0"/>
                        </a:spcAft>
                      </a:pPr>
                      <a:r>
                        <a:rPr lang="en-US" sz="1900" dirty="0"/>
                        <a:t>No.</a:t>
                      </a:r>
                      <a:endParaRPr lang="en-US" sz="1900" dirty="0">
                        <a:latin typeface="Cambria"/>
                        <a:ea typeface="Times New Roman"/>
                        <a:cs typeface="Mangal"/>
                      </a:endParaRPr>
                    </a:p>
                  </a:txBody>
                  <a:tcPr marL="64770" marR="64770" marT="0" marB="0"/>
                </a:tc>
                <a:tc>
                  <a:txBody>
                    <a:bodyPr/>
                    <a:lstStyle/>
                    <a:p>
                      <a:pPr marL="0" marR="0">
                        <a:lnSpc>
                          <a:spcPct val="105000"/>
                        </a:lnSpc>
                        <a:spcBef>
                          <a:spcPts val="0"/>
                        </a:spcBef>
                        <a:spcAft>
                          <a:spcPts val="1000"/>
                        </a:spcAft>
                      </a:pPr>
                      <a:r>
                        <a:rPr lang="en-US" sz="1900" dirty="0" smtClean="0"/>
                        <a:t>Total</a:t>
                      </a:r>
                      <a:endParaRPr lang="en-US" sz="1900" dirty="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dirty="0" err="1"/>
                        <a:t>Rf</a:t>
                      </a:r>
                      <a:endParaRPr lang="en-US" sz="1900" dirty="0">
                        <a:latin typeface="Cambria"/>
                        <a:ea typeface="Times New Roman"/>
                        <a:cs typeface="Mangal"/>
                      </a:endParaRPr>
                    </a:p>
                  </a:txBody>
                  <a:tcPr marL="64770" marR="64770" marT="0" marB="0"/>
                </a:tc>
                <a:tc>
                  <a:txBody>
                    <a:bodyPr/>
                    <a:lstStyle/>
                    <a:p>
                      <a:pPr marL="0" marR="0">
                        <a:lnSpc>
                          <a:spcPct val="105000"/>
                        </a:lnSpc>
                        <a:spcBef>
                          <a:spcPts val="0"/>
                        </a:spcBef>
                        <a:spcAft>
                          <a:spcPts val="0"/>
                        </a:spcAft>
                      </a:pPr>
                      <a:r>
                        <a:rPr lang="en-US" sz="1900" dirty="0" err="1"/>
                        <a:t>Rf</a:t>
                      </a:r>
                      <a:r>
                        <a:rPr lang="en-US" sz="1900" dirty="0"/>
                        <a:t>(T)</a:t>
                      </a:r>
                      <a:endParaRPr lang="en-US" sz="1900" dirty="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dirty="0"/>
                        <a:t>Mt</a:t>
                      </a:r>
                      <a:endParaRPr lang="en-US" sz="1900" dirty="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a:t>Hu</a:t>
                      </a:r>
                      <a:endParaRPr lang="en-US" sz="190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a:t>Ss</a:t>
                      </a:r>
                      <a:endParaRPr lang="en-US" sz="190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a:t>Pe</a:t>
                      </a:r>
                      <a:endParaRPr lang="en-US" sz="190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a:t>Wv</a:t>
                      </a:r>
                      <a:endParaRPr lang="en-US" sz="190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dirty="0" err="1"/>
                        <a:t>Sg</a:t>
                      </a:r>
                      <a:endParaRPr lang="en-US" sz="1900" dirty="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dirty="0" err="1"/>
                        <a:t>Ar</a:t>
                      </a:r>
                      <a:endParaRPr lang="en-US" sz="1900" dirty="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dirty="0" err="1"/>
                        <a:t>Fcs</a:t>
                      </a:r>
                      <a:endParaRPr lang="en-US" sz="1900" dirty="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dirty="0"/>
                        <a:t>FF</a:t>
                      </a:r>
                      <a:endParaRPr lang="en-US" sz="1900" dirty="0">
                        <a:latin typeface="Cambria"/>
                        <a:ea typeface="Times New Roman"/>
                        <a:cs typeface="Mangal"/>
                      </a:endParaRPr>
                    </a:p>
                  </a:txBody>
                  <a:tcPr marL="64770" marR="64770" marT="0" marB="0"/>
                </a:tc>
              </a:tr>
              <a:tr h="453198">
                <a:tc>
                  <a:txBody>
                    <a:bodyPr/>
                    <a:lstStyle/>
                    <a:p>
                      <a:pPr marL="0" marR="0">
                        <a:lnSpc>
                          <a:spcPct val="105000"/>
                        </a:lnSpc>
                        <a:spcBef>
                          <a:spcPts val="0"/>
                        </a:spcBef>
                        <a:spcAft>
                          <a:spcPts val="1000"/>
                        </a:spcAft>
                      </a:pPr>
                      <a:r>
                        <a:rPr lang="en-US" sz="1900" dirty="0"/>
                        <a:t>1.</a:t>
                      </a:r>
                      <a:endParaRPr lang="en-US" sz="1900" dirty="0">
                        <a:latin typeface="Cambria"/>
                        <a:ea typeface="Times New Roman"/>
                        <a:cs typeface="Mangal"/>
                      </a:endParaRPr>
                    </a:p>
                  </a:txBody>
                  <a:tcPr marL="64770" marR="64770" marT="0" marB="0"/>
                </a:tc>
                <a:tc gridSpan="12">
                  <a:txBody>
                    <a:bodyPr/>
                    <a:lstStyle/>
                    <a:p>
                      <a:pPr marL="0" marR="0">
                        <a:lnSpc>
                          <a:spcPct val="105000"/>
                        </a:lnSpc>
                        <a:spcBef>
                          <a:spcPts val="0"/>
                        </a:spcBef>
                        <a:spcAft>
                          <a:spcPts val="1000"/>
                        </a:spcAft>
                      </a:pPr>
                      <a:r>
                        <a:rPr lang="en-US" sz="1900" dirty="0"/>
                        <a:t>Andhra Pradesh</a:t>
                      </a:r>
                      <a:endParaRPr lang="en-US" sz="1900" dirty="0">
                        <a:latin typeface="Cambria"/>
                        <a:ea typeface="Times New Roman"/>
                        <a:cs typeface="Mangal"/>
                      </a:endParaRPr>
                    </a:p>
                  </a:txBody>
                  <a:tcPr marL="64770" marR="64770" marT="0" marB="0"/>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r>
              <a:tr h="453198">
                <a:tc>
                  <a:txBody>
                    <a:bodyPr/>
                    <a:lstStyle/>
                    <a:p>
                      <a:pPr marL="0" marR="0" indent="139700" algn="r">
                        <a:lnSpc>
                          <a:spcPct val="105000"/>
                        </a:lnSpc>
                        <a:spcBef>
                          <a:spcPts val="0"/>
                        </a:spcBef>
                        <a:spcAft>
                          <a:spcPts val="1000"/>
                        </a:spcAft>
                      </a:pPr>
                      <a:endParaRPr lang="en-US" sz="1900" dirty="0">
                        <a:solidFill>
                          <a:srgbClr val="000000"/>
                        </a:solidFill>
                        <a:latin typeface="Calibri"/>
                        <a:ea typeface="Times New Roman"/>
                        <a:cs typeface="Arial"/>
                      </a:endParaRPr>
                    </a:p>
                  </a:txBody>
                  <a:tcPr marL="64770" marR="64770" marT="0" marB="0"/>
                </a:tc>
                <a:tc>
                  <a:txBody>
                    <a:bodyPr/>
                    <a:lstStyle/>
                    <a:p>
                      <a:pPr marL="0" marR="0" algn="ctr">
                        <a:lnSpc>
                          <a:spcPct val="105000"/>
                        </a:lnSpc>
                        <a:spcBef>
                          <a:spcPts val="0"/>
                        </a:spcBef>
                        <a:spcAft>
                          <a:spcPts val="1000"/>
                        </a:spcAft>
                      </a:pPr>
                      <a:r>
                        <a:rPr lang="en-US" sz="1900"/>
                        <a:t>4</a:t>
                      </a:r>
                      <a:endParaRPr lang="en-US" sz="190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a:t>4</a:t>
                      </a:r>
                      <a:endParaRPr lang="en-US" sz="190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4770" marR="6477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4770" marR="64770" marT="0" marB="0"/>
                </a:tc>
              </a:tr>
              <a:tr h="453198">
                <a:tc>
                  <a:txBody>
                    <a:bodyPr/>
                    <a:lstStyle/>
                    <a:p>
                      <a:pPr marL="0" marR="0">
                        <a:lnSpc>
                          <a:spcPct val="105000"/>
                        </a:lnSpc>
                        <a:spcBef>
                          <a:spcPts val="0"/>
                        </a:spcBef>
                        <a:spcAft>
                          <a:spcPts val="1000"/>
                        </a:spcAft>
                      </a:pPr>
                      <a:r>
                        <a:rPr lang="en-US" sz="1900" dirty="0"/>
                        <a:t>2.</a:t>
                      </a:r>
                      <a:endParaRPr lang="en-US" sz="1900" dirty="0">
                        <a:latin typeface="Cambria"/>
                        <a:ea typeface="Times New Roman"/>
                        <a:cs typeface="Mangal"/>
                      </a:endParaRPr>
                    </a:p>
                  </a:txBody>
                  <a:tcPr marL="68580" marR="68580" marT="0" marB="0"/>
                </a:tc>
                <a:tc gridSpan="12">
                  <a:txBody>
                    <a:bodyPr/>
                    <a:lstStyle/>
                    <a:p>
                      <a:pPr marL="0" marR="0">
                        <a:lnSpc>
                          <a:spcPct val="105000"/>
                        </a:lnSpc>
                        <a:spcBef>
                          <a:spcPts val="0"/>
                        </a:spcBef>
                        <a:spcAft>
                          <a:spcPts val="1000"/>
                        </a:spcAft>
                      </a:pPr>
                      <a:r>
                        <a:rPr lang="en-US" sz="1900" dirty="0"/>
                        <a:t>Arunachal Pradesh</a:t>
                      </a:r>
                      <a:endParaRPr lang="en-US" sz="1900" dirty="0">
                        <a:latin typeface="Cambria"/>
                        <a:ea typeface="Times New Roman"/>
                        <a:cs typeface="Mangal"/>
                      </a:endParaRPr>
                    </a:p>
                  </a:txBody>
                  <a:tcPr marL="68580" marR="68580" marT="0" marB="0"/>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r>
              <a:tr h="453198">
                <a:tc>
                  <a:txBody>
                    <a:bodyPr/>
                    <a:lstStyle/>
                    <a:p>
                      <a:pPr marL="0" marR="0" indent="139700" algn="r">
                        <a:lnSpc>
                          <a:spcPct val="105000"/>
                        </a:lnSpc>
                        <a:spcBef>
                          <a:spcPts val="0"/>
                        </a:spcBef>
                        <a:spcAft>
                          <a:spcPts val="1000"/>
                        </a:spcAft>
                      </a:pPr>
                      <a:endParaRPr lang="en-US" sz="1900" dirty="0">
                        <a:solidFill>
                          <a:srgbClr val="000000"/>
                        </a:solidFill>
                        <a:latin typeface="Calibri"/>
                        <a:ea typeface="Times New Roman"/>
                        <a:cs typeface="Arial"/>
                      </a:endParaRPr>
                    </a:p>
                  </a:txBody>
                  <a:tcPr marL="68580" marR="68580" marT="0" marB="0"/>
                </a:tc>
                <a:tc>
                  <a:txBody>
                    <a:bodyPr/>
                    <a:lstStyle/>
                    <a:p>
                      <a:pPr marL="0" marR="0" algn="ctr">
                        <a:lnSpc>
                          <a:spcPct val="105000"/>
                        </a:lnSpc>
                        <a:spcBef>
                          <a:spcPts val="0"/>
                        </a:spcBef>
                        <a:spcAft>
                          <a:spcPts val="1000"/>
                        </a:spcAft>
                      </a:pPr>
                      <a:r>
                        <a:rPr lang="en-US" sz="1900"/>
                        <a:t>8</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8</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r>
              <a:tr h="453198">
                <a:tc>
                  <a:txBody>
                    <a:bodyPr/>
                    <a:lstStyle/>
                    <a:p>
                      <a:pPr marL="0" marR="0">
                        <a:lnSpc>
                          <a:spcPct val="105000"/>
                        </a:lnSpc>
                        <a:spcBef>
                          <a:spcPts val="0"/>
                        </a:spcBef>
                        <a:spcAft>
                          <a:spcPts val="1000"/>
                        </a:spcAft>
                      </a:pPr>
                      <a:r>
                        <a:rPr lang="en-US" sz="1900" dirty="0"/>
                        <a:t>3.</a:t>
                      </a:r>
                      <a:endParaRPr lang="en-US" sz="1900" dirty="0">
                        <a:latin typeface="Cambria"/>
                        <a:ea typeface="Times New Roman"/>
                        <a:cs typeface="Mangal"/>
                      </a:endParaRPr>
                    </a:p>
                  </a:txBody>
                  <a:tcPr marL="68580" marR="68580" marT="0" marB="0"/>
                </a:tc>
                <a:tc gridSpan="12">
                  <a:txBody>
                    <a:bodyPr/>
                    <a:lstStyle/>
                    <a:p>
                      <a:pPr marL="0" marR="0" algn="l" rtl="0" eaLnBrk="1" latinLnBrk="0" hangingPunct="1">
                        <a:lnSpc>
                          <a:spcPct val="105000"/>
                        </a:lnSpc>
                        <a:spcBef>
                          <a:spcPts val="0"/>
                        </a:spcBef>
                        <a:spcAft>
                          <a:spcPts val="1000"/>
                        </a:spcAft>
                      </a:pPr>
                      <a:r>
                        <a:rPr kumimoji="0" lang="en-US" sz="1900" kern="1200" dirty="0" smtClean="0"/>
                        <a:t>Assam</a:t>
                      </a:r>
                      <a:endParaRPr kumimoji="0" lang="en-US" sz="1900" b="1" kern="1200" dirty="0">
                        <a:solidFill>
                          <a:srgbClr val="000000"/>
                        </a:solidFill>
                        <a:latin typeface="Calibri"/>
                        <a:ea typeface="Times New Roman"/>
                        <a:cs typeface="Arial"/>
                      </a:endParaRPr>
                    </a:p>
                  </a:txBody>
                  <a:tcPr marL="68580" marR="68580" marT="0" marB="0"/>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r>
              <a:tr h="453198">
                <a:tc>
                  <a:txBody>
                    <a:bodyPr/>
                    <a:lstStyle/>
                    <a:p>
                      <a:pPr marL="0" marR="0" indent="139700">
                        <a:lnSpc>
                          <a:spcPct val="105000"/>
                        </a:lnSpc>
                        <a:spcBef>
                          <a:spcPts val="0"/>
                        </a:spcBef>
                        <a:spcAft>
                          <a:spcPts val="1000"/>
                        </a:spcAft>
                      </a:pPr>
                      <a:endParaRPr lang="en-US" sz="1900" dirty="0">
                        <a:solidFill>
                          <a:srgbClr val="000000"/>
                        </a:solidFill>
                        <a:latin typeface="Calibri"/>
                        <a:ea typeface="Times New Roman"/>
                        <a:cs typeface="Arial"/>
                      </a:endParaRPr>
                    </a:p>
                  </a:txBody>
                  <a:tcPr marL="68580" marR="68580" marT="0" marB="0"/>
                </a:tc>
                <a:tc>
                  <a:txBody>
                    <a:bodyPr/>
                    <a:lstStyle/>
                    <a:p>
                      <a:pPr marL="0" marR="0" algn="ctr">
                        <a:lnSpc>
                          <a:spcPct val="105000"/>
                        </a:lnSpc>
                        <a:spcBef>
                          <a:spcPts val="0"/>
                        </a:spcBef>
                        <a:spcAft>
                          <a:spcPts val="1000"/>
                        </a:spcAft>
                      </a:pPr>
                      <a:r>
                        <a:rPr lang="en-US" sz="1900"/>
                        <a:t>3</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3</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r>
              <a:tr h="453198">
                <a:tc>
                  <a:txBody>
                    <a:bodyPr/>
                    <a:lstStyle/>
                    <a:p>
                      <a:pPr marL="0" marR="0">
                        <a:lnSpc>
                          <a:spcPct val="105000"/>
                        </a:lnSpc>
                        <a:spcBef>
                          <a:spcPts val="0"/>
                        </a:spcBef>
                        <a:spcAft>
                          <a:spcPts val="1000"/>
                        </a:spcAft>
                      </a:pPr>
                      <a:r>
                        <a:rPr lang="en-US" sz="1900"/>
                        <a:t>4.</a:t>
                      </a:r>
                      <a:endParaRPr lang="en-US" sz="1900">
                        <a:latin typeface="Cambria"/>
                        <a:ea typeface="Times New Roman"/>
                        <a:cs typeface="Mangal"/>
                      </a:endParaRPr>
                    </a:p>
                  </a:txBody>
                  <a:tcPr marL="68580" marR="68580" marT="0" marB="0"/>
                </a:tc>
                <a:tc gridSpan="12">
                  <a:txBody>
                    <a:bodyPr/>
                    <a:lstStyle/>
                    <a:p>
                      <a:pPr marL="0" marR="0" algn="l" rtl="0" eaLnBrk="1" latinLnBrk="0" hangingPunct="1">
                        <a:lnSpc>
                          <a:spcPct val="105000"/>
                        </a:lnSpc>
                        <a:spcBef>
                          <a:spcPts val="0"/>
                        </a:spcBef>
                        <a:spcAft>
                          <a:spcPts val="1000"/>
                        </a:spcAft>
                      </a:pPr>
                      <a:r>
                        <a:rPr kumimoji="0" lang="en-US" sz="1900" kern="1200" dirty="0" smtClean="0"/>
                        <a:t>Bihar</a:t>
                      </a:r>
                      <a:endParaRPr kumimoji="0" lang="en-US" sz="1900" b="1" kern="1200" dirty="0">
                        <a:solidFill>
                          <a:srgbClr val="000000"/>
                        </a:solidFill>
                        <a:latin typeface="Calibri"/>
                        <a:ea typeface="Times New Roman"/>
                        <a:cs typeface="Arial"/>
                      </a:endParaRPr>
                    </a:p>
                  </a:txBody>
                  <a:tcPr marL="68580" marR="68580" marT="0" marB="0"/>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r>
              <a:tr h="453198">
                <a:tc>
                  <a:txBody>
                    <a:bodyPr/>
                    <a:lstStyle/>
                    <a:p>
                      <a:pPr marL="0" marR="0" indent="139700">
                        <a:lnSpc>
                          <a:spcPct val="105000"/>
                        </a:lnSpc>
                        <a:spcBef>
                          <a:spcPts val="0"/>
                        </a:spcBef>
                        <a:spcAft>
                          <a:spcPts val="1000"/>
                        </a:spcAft>
                      </a:pPr>
                      <a:endParaRPr lang="en-US" sz="1900" dirty="0">
                        <a:solidFill>
                          <a:srgbClr val="000000"/>
                        </a:solidFill>
                        <a:latin typeface="Calibri"/>
                        <a:ea typeface="Times New Roman"/>
                        <a:cs typeface="Ari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r>
              <a:tr h="453198">
                <a:tc>
                  <a:txBody>
                    <a:bodyPr/>
                    <a:lstStyle/>
                    <a:p>
                      <a:pPr marL="0" marR="0">
                        <a:lnSpc>
                          <a:spcPct val="105000"/>
                        </a:lnSpc>
                        <a:spcBef>
                          <a:spcPts val="0"/>
                        </a:spcBef>
                        <a:spcAft>
                          <a:spcPts val="1000"/>
                        </a:spcAft>
                      </a:pPr>
                      <a:r>
                        <a:rPr lang="en-US" sz="1900" dirty="0"/>
                        <a:t>5.</a:t>
                      </a:r>
                      <a:endParaRPr lang="en-US" sz="1900" dirty="0">
                        <a:latin typeface="Cambria"/>
                        <a:ea typeface="Times New Roman"/>
                        <a:cs typeface="Mangal"/>
                      </a:endParaRPr>
                    </a:p>
                  </a:txBody>
                  <a:tcPr marL="68580" marR="68580" marT="0" marB="0"/>
                </a:tc>
                <a:tc gridSpan="12">
                  <a:txBody>
                    <a:bodyPr/>
                    <a:lstStyle/>
                    <a:p>
                      <a:pPr marL="0" marR="0">
                        <a:lnSpc>
                          <a:spcPct val="105000"/>
                        </a:lnSpc>
                        <a:spcBef>
                          <a:spcPts val="0"/>
                        </a:spcBef>
                        <a:spcAft>
                          <a:spcPts val="1000"/>
                        </a:spcAft>
                      </a:pPr>
                      <a:r>
                        <a:rPr lang="en-US" sz="1900" dirty="0"/>
                        <a:t>Chhattisgarh</a:t>
                      </a:r>
                      <a:endParaRPr lang="en-US" sz="1900" dirty="0">
                        <a:latin typeface="Cambria"/>
                        <a:ea typeface="Times New Roman"/>
                        <a:cs typeface="Mangal"/>
                      </a:endParaRPr>
                    </a:p>
                  </a:txBody>
                  <a:tcPr marL="68580" marR="68580" marT="0" marB="0"/>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r>
              <a:tr h="453198">
                <a:tc>
                  <a:txBody>
                    <a:bodyPr/>
                    <a:lstStyle/>
                    <a:p>
                      <a:pPr marL="0" marR="0" indent="139700">
                        <a:lnSpc>
                          <a:spcPct val="105000"/>
                        </a:lnSpc>
                        <a:spcBef>
                          <a:spcPts val="0"/>
                        </a:spcBef>
                        <a:spcAft>
                          <a:spcPts val="1000"/>
                        </a:spcAft>
                      </a:pPr>
                      <a:endParaRPr lang="en-US" sz="1900" dirty="0">
                        <a:solidFill>
                          <a:srgbClr val="000000"/>
                        </a:solidFill>
                        <a:latin typeface="Calibri"/>
                        <a:ea typeface="Times New Roman"/>
                        <a:cs typeface="Arial"/>
                      </a:endParaRPr>
                    </a:p>
                  </a:txBody>
                  <a:tcPr marL="68580" marR="68580" marT="0" marB="0"/>
                </a:tc>
                <a:tc>
                  <a:txBody>
                    <a:bodyPr/>
                    <a:lstStyle/>
                    <a:p>
                      <a:pPr marL="0" marR="0" algn="ctr">
                        <a:lnSpc>
                          <a:spcPct val="105000"/>
                        </a:lnSpc>
                        <a:spcBef>
                          <a:spcPts val="0"/>
                        </a:spcBef>
                        <a:spcAft>
                          <a:spcPts val="1000"/>
                        </a:spcAft>
                      </a:pPr>
                      <a:r>
                        <a:rPr lang="en-US" sz="1900" dirty="0"/>
                        <a:t>3</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3</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68381377"/>
              </p:ext>
            </p:extLst>
          </p:nvPr>
        </p:nvGraphicFramePr>
        <p:xfrm>
          <a:off x="152400" y="1447801"/>
          <a:ext cx="8839194" cy="5410201"/>
        </p:xfrm>
        <a:graphic>
          <a:graphicData uri="http://schemas.openxmlformats.org/drawingml/2006/table">
            <a:tbl>
              <a:tblPr firstRow="1" bandRow="1">
                <a:tableStyleId>{D7AC3CCA-C797-4891-BE02-D94E43425B78}</a:tableStyleId>
              </a:tblPr>
              <a:tblGrid>
                <a:gridCol w="679938"/>
                <a:gridCol w="679938"/>
                <a:gridCol w="679938"/>
                <a:gridCol w="679938"/>
                <a:gridCol w="679938"/>
                <a:gridCol w="679938"/>
                <a:gridCol w="679938"/>
                <a:gridCol w="679938"/>
                <a:gridCol w="679938"/>
                <a:gridCol w="679938"/>
                <a:gridCol w="679938"/>
                <a:gridCol w="679938"/>
                <a:gridCol w="679938"/>
              </a:tblGrid>
              <a:tr h="439150">
                <a:tc>
                  <a:txBody>
                    <a:bodyPr/>
                    <a:lstStyle/>
                    <a:p>
                      <a:pPr marL="0" marR="0">
                        <a:lnSpc>
                          <a:spcPct val="105000"/>
                        </a:lnSpc>
                        <a:spcBef>
                          <a:spcPts val="0"/>
                        </a:spcBef>
                        <a:spcAft>
                          <a:spcPts val="0"/>
                        </a:spcAft>
                      </a:pPr>
                      <a:r>
                        <a:rPr lang="en-US" sz="1800" dirty="0" err="1" smtClean="0"/>
                        <a:t>Sn</a:t>
                      </a:r>
                      <a:endParaRPr lang="en-US" sz="1800" dirty="0">
                        <a:latin typeface="Cambria"/>
                        <a:ea typeface="Times New Roman"/>
                        <a:cs typeface="Mangal"/>
                      </a:endParaRPr>
                    </a:p>
                  </a:txBody>
                  <a:tcPr marL="68580" marR="68580" marT="0" marB="0"/>
                </a:tc>
                <a:tc>
                  <a:txBody>
                    <a:bodyPr/>
                    <a:lstStyle/>
                    <a:p>
                      <a:pPr marL="0" marR="0">
                        <a:lnSpc>
                          <a:spcPct val="105000"/>
                        </a:lnSpc>
                        <a:spcBef>
                          <a:spcPts val="0"/>
                        </a:spcBef>
                        <a:spcAft>
                          <a:spcPts val="1000"/>
                        </a:spcAft>
                      </a:pPr>
                      <a:r>
                        <a:rPr lang="en-US" sz="1800" dirty="0" smtClean="0"/>
                        <a:t>Total</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err="1"/>
                        <a:t>Rf</a:t>
                      </a:r>
                      <a:endParaRPr lang="en-US" sz="1800" dirty="0">
                        <a:latin typeface="Cambria"/>
                        <a:ea typeface="Times New Roman"/>
                        <a:cs typeface="Mangal"/>
                      </a:endParaRPr>
                    </a:p>
                  </a:txBody>
                  <a:tcPr marL="68580" marR="68580" marT="0" marB="0"/>
                </a:tc>
                <a:tc>
                  <a:txBody>
                    <a:bodyPr/>
                    <a:lstStyle/>
                    <a:p>
                      <a:pPr marL="0" marR="0">
                        <a:lnSpc>
                          <a:spcPct val="105000"/>
                        </a:lnSpc>
                        <a:spcBef>
                          <a:spcPts val="0"/>
                        </a:spcBef>
                        <a:spcAft>
                          <a:spcPts val="0"/>
                        </a:spcAft>
                      </a:pPr>
                      <a:r>
                        <a:rPr lang="en-US" sz="1800" dirty="0" err="1"/>
                        <a:t>Rf</a:t>
                      </a:r>
                      <a:r>
                        <a:rPr lang="en-US" sz="1800" dirty="0"/>
                        <a:t>(T)</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Mt</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err="1"/>
                        <a:t>Hu</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Ss</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err="1"/>
                        <a:t>Pe</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err="1"/>
                        <a:t>Wv</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err="1"/>
                        <a:t>Sg</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err="1"/>
                        <a:t>Ar</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err="1"/>
                        <a:t>Fcs</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FF</a:t>
                      </a:r>
                      <a:endParaRPr lang="en-US" sz="1800" dirty="0">
                        <a:latin typeface="Cambria"/>
                        <a:ea typeface="Times New Roman"/>
                        <a:cs typeface="Mangal"/>
                      </a:endParaRPr>
                    </a:p>
                  </a:txBody>
                  <a:tcPr marL="68580" marR="68580" marT="0" marB="0"/>
                </a:tc>
              </a:tr>
              <a:tr h="292767">
                <a:tc>
                  <a:txBody>
                    <a:bodyPr/>
                    <a:lstStyle/>
                    <a:p>
                      <a:pPr marL="0" marR="0">
                        <a:lnSpc>
                          <a:spcPct val="105000"/>
                        </a:lnSpc>
                        <a:spcBef>
                          <a:spcPts val="0"/>
                        </a:spcBef>
                        <a:spcAft>
                          <a:spcPts val="1000"/>
                        </a:spcAft>
                      </a:pPr>
                      <a:r>
                        <a:rPr lang="en-US" sz="1800" dirty="0" smtClean="0"/>
                        <a:t>6</a:t>
                      </a:r>
                      <a:r>
                        <a:rPr lang="en-US" sz="1800" dirty="0"/>
                        <a:t>.</a:t>
                      </a:r>
                      <a:endParaRPr lang="en-US" sz="1800" dirty="0">
                        <a:latin typeface="Cambria"/>
                        <a:ea typeface="Times New Roman"/>
                        <a:cs typeface="Mangal"/>
                      </a:endParaRPr>
                    </a:p>
                  </a:txBody>
                  <a:tcPr marL="68580" marR="68580" marT="0" marB="0"/>
                </a:tc>
                <a:tc gridSpan="12">
                  <a:txBody>
                    <a:bodyPr/>
                    <a:lstStyle/>
                    <a:p>
                      <a:pPr marL="0" marR="0">
                        <a:lnSpc>
                          <a:spcPct val="105000"/>
                        </a:lnSpc>
                        <a:spcBef>
                          <a:spcPts val="0"/>
                        </a:spcBef>
                        <a:spcAft>
                          <a:spcPts val="1000"/>
                        </a:spcAft>
                      </a:pPr>
                      <a:r>
                        <a:rPr lang="en-US" sz="1800" dirty="0"/>
                        <a:t>Dadra &amp; Nagar Haveli</a:t>
                      </a:r>
                      <a:endParaRPr lang="en-US" sz="1800" dirty="0">
                        <a:latin typeface="Cambria"/>
                        <a:ea typeface="Times New Roman"/>
                        <a:cs typeface="Mangal"/>
                      </a:endParaRPr>
                    </a:p>
                  </a:txBody>
                  <a:tcPr marL="68580" marR="68580" marT="0" marB="0"/>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r>
              <a:tr h="359868">
                <a:tc>
                  <a:txBody>
                    <a:bodyPr/>
                    <a:lstStyle/>
                    <a:p>
                      <a:pPr marL="0" marR="0" indent="139700">
                        <a:lnSpc>
                          <a:spcPct val="105000"/>
                        </a:lnSpc>
                        <a:spcBef>
                          <a:spcPts val="0"/>
                        </a:spcBef>
                        <a:spcAft>
                          <a:spcPts val="1000"/>
                        </a:spcAft>
                      </a:pPr>
                      <a:endParaRPr lang="en-US" sz="1800" dirty="0">
                        <a:solidFill>
                          <a:srgbClr val="000000"/>
                        </a:solidFill>
                        <a:latin typeface="Calibri"/>
                        <a:ea typeface="Times New Roman"/>
                        <a:cs typeface="Arial"/>
                      </a:endParaRPr>
                    </a:p>
                  </a:txBody>
                  <a:tcPr marL="68580" marR="68580" marT="0" marB="0"/>
                </a:tc>
                <a:tc>
                  <a:txBody>
                    <a:bodyPr/>
                    <a:lstStyle/>
                    <a:p>
                      <a:pPr marL="0" marR="0" algn="ctr">
                        <a:lnSpc>
                          <a:spcPct val="105000"/>
                        </a:lnSpc>
                        <a:spcBef>
                          <a:spcPts val="0"/>
                        </a:spcBef>
                        <a:spcAft>
                          <a:spcPts val="1000"/>
                        </a:spcAft>
                      </a:pPr>
                      <a:r>
                        <a:rPr lang="en-US" sz="1800"/>
                        <a:t>0</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a:t>0</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a:t>0</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0</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a:t>0</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a:t>0</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a:t>0</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a:t>0</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a:t>0</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a:t>0</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a:t>0</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0</a:t>
                      </a:r>
                      <a:endParaRPr lang="en-US" sz="1800" dirty="0">
                        <a:latin typeface="Cambria"/>
                        <a:ea typeface="Times New Roman"/>
                        <a:cs typeface="Mangal"/>
                      </a:endParaRPr>
                    </a:p>
                  </a:txBody>
                  <a:tcPr marL="68580" marR="68580" marT="0" marB="0"/>
                </a:tc>
              </a:tr>
              <a:tr h="359868">
                <a:tc>
                  <a:txBody>
                    <a:bodyPr/>
                    <a:lstStyle/>
                    <a:p>
                      <a:pPr marL="0" marR="0">
                        <a:lnSpc>
                          <a:spcPct val="105000"/>
                        </a:lnSpc>
                        <a:spcBef>
                          <a:spcPts val="0"/>
                        </a:spcBef>
                        <a:spcAft>
                          <a:spcPts val="1000"/>
                        </a:spcAft>
                      </a:pPr>
                      <a:r>
                        <a:rPr lang="en-US" sz="1800" dirty="0"/>
                        <a:t>7.</a:t>
                      </a:r>
                      <a:endParaRPr lang="en-US" sz="1800" dirty="0">
                        <a:latin typeface="Cambria"/>
                        <a:ea typeface="Times New Roman"/>
                        <a:cs typeface="Mangal"/>
                      </a:endParaRPr>
                    </a:p>
                  </a:txBody>
                  <a:tcPr marL="68580" marR="68580" marT="0" marB="0"/>
                </a:tc>
                <a:tc gridSpan="12">
                  <a:txBody>
                    <a:bodyPr/>
                    <a:lstStyle/>
                    <a:p>
                      <a:pPr marL="0" marR="0" algn="l">
                        <a:lnSpc>
                          <a:spcPct val="105000"/>
                        </a:lnSpc>
                        <a:spcBef>
                          <a:spcPts val="0"/>
                        </a:spcBef>
                        <a:spcAft>
                          <a:spcPts val="1000"/>
                        </a:spcAft>
                      </a:pPr>
                      <a:r>
                        <a:rPr kumimoji="0" lang="en-US" sz="1800" kern="1200" dirty="0" smtClean="0"/>
                        <a:t>Delhi</a:t>
                      </a:r>
                      <a:endParaRPr kumimoji="0" lang="en-US" sz="1800" b="1" kern="1200" dirty="0">
                        <a:solidFill>
                          <a:srgbClr val="000000"/>
                        </a:solidFill>
                        <a:latin typeface="Calibri"/>
                        <a:ea typeface="Times New Roman"/>
                        <a:cs typeface="Arial"/>
                      </a:endParaRPr>
                    </a:p>
                  </a:txBody>
                  <a:tcPr marL="68580" marR="68580" marT="0" marB="0"/>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r>
              <a:tr h="359868">
                <a:tc>
                  <a:txBody>
                    <a:bodyPr/>
                    <a:lstStyle/>
                    <a:p>
                      <a:pPr marL="0" marR="0" indent="140335">
                        <a:lnSpc>
                          <a:spcPct val="105000"/>
                        </a:lnSpc>
                        <a:spcBef>
                          <a:spcPts val="0"/>
                        </a:spcBef>
                        <a:spcAft>
                          <a:spcPts val="1000"/>
                        </a:spcAft>
                      </a:pP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a:t>0</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a:t>0</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a:t>0</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a:t>0</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a:t>0</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a:t>0</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a:t>0</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a:t>0</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a:t>0</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a:t>0</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a:t>0</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0</a:t>
                      </a:r>
                      <a:endParaRPr lang="en-US" sz="1800" dirty="0">
                        <a:latin typeface="Cambria"/>
                        <a:ea typeface="Times New Roman"/>
                        <a:cs typeface="Mangal"/>
                      </a:endParaRPr>
                    </a:p>
                  </a:txBody>
                  <a:tcPr marL="68580" marR="68580" marT="0" marB="0"/>
                </a:tc>
              </a:tr>
              <a:tr h="359868">
                <a:tc>
                  <a:txBody>
                    <a:bodyPr/>
                    <a:lstStyle/>
                    <a:p>
                      <a:pPr marL="0" marR="0">
                        <a:lnSpc>
                          <a:spcPct val="105000"/>
                        </a:lnSpc>
                        <a:spcBef>
                          <a:spcPts val="0"/>
                        </a:spcBef>
                        <a:spcAft>
                          <a:spcPts val="1000"/>
                        </a:spcAft>
                      </a:pPr>
                      <a:r>
                        <a:rPr lang="en-US" sz="1800" dirty="0" smtClean="0"/>
                        <a:t>8.</a:t>
                      </a:r>
                      <a:endParaRPr lang="en-US" sz="1800" dirty="0">
                        <a:latin typeface="Cambria"/>
                        <a:ea typeface="Times New Roman"/>
                        <a:cs typeface="Mangal"/>
                      </a:endParaRPr>
                    </a:p>
                  </a:txBody>
                  <a:tcPr marL="68580" marR="68580" marT="0" marB="0"/>
                </a:tc>
                <a:tc gridSpan="12">
                  <a:txBody>
                    <a:bodyPr/>
                    <a:lstStyle/>
                    <a:p>
                      <a:pPr marL="0" marR="0">
                        <a:lnSpc>
                          <a:spcPct val="105000"/>
                        </a:lnSpc>
                        <a:spcBef>
                          <a:spcPts val="0"/>
                        </a:spcBef>
                        <a:spcAft>
                          <a:spcPts val="1000"/>
                        </a:spcAft>
                      </a:pPr>
                      <a:r>
                        <a:rPr lang="en-US" sz="1800" dirty="0"/>
                        <a:t>Gujarat</a:t>
                      </a:r>
                      <a:endParaRPr lang="en-US" sz="1800" dirty="0">
                        <a:latin typeface="Cambria"/>
                        <a:ea typeface="Times New Roman"/>
                        <a:cs typeface="Mangal"/>
                      </a:endParaRPr>
                    </a:p>
                  </a:txBody>
                  <a:tcPr marL="68580" marR="68580" marT="0" marB="0"/>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r>
              <a:tr h="359868">
                <a:tc>
                  <a:txBody>
                    <a:bodyPr/>
                    <a:lstStyle/>
                    <a:p>
                      <a:pPr marL="0" marR="0" indent="139700">
                        <a:lnSpc>
                          <a:spcPct val="105000"/>
                        </a:lnSpc>
                        <a:spcBef>
                          <a:spcPts val="0"/>
                        </a:spcBef>
                        <a:spcAft>
                          <a:spcPts val="1000"/>
                        </a:spcAft>
                      </a:pPr>
                      <a:endParaRPr lang="en-US" sz="1800" dirty="0">
                        <a:solidFill>
                          <a:srgbClr val="000000"/>
                        </a:solidFill>
                        <a:latin typeface="Calibri"/>
                        <a:ea typeface="Times New Roman"/>
                        <a:cs typeface="Arial"/>
                      </a:endParaRPr>
                    </a:p>
                  </a:txBody>
                  <a:tcPr marL="68580" marR="68580" marT="0" marB="0"/>
                </a:tc>
                <a:tc>
                  <a:txBody>
                    <a:bodyPr/>
                    <a:lstStyle/>
                    <a:p>
                      <a:pPr marL="0" marR="0" algn="ctr">
                        <a:lnSpc>
                          <a:spcPct val="105000"/>
                        </a:lnSpc>
                        <a:spcBef>
                          <a:spcPts val="0"/>
                        </a:spcBef>
                        <a:spcAft>
                          <a:spcPts val="1000"/>
                        </a:spcAft>
                      </a:pPr>
                      <a:r>
                        <a:rPr lang="en-US" sz="1800" dirty="0"/>
                        <a:t>1</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1</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0</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0</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0</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0</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0</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0</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0</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0</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0</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0</a:t>
                      </a:r>
                      <a:endParaRPr lang="en-US" sz="1800" dirty="0">
                        <a:latin typeface="Cambria"/>
                        <a:ea typeface="Times New Roman"/>
                        <a:cs typeface="Mangal"/>
                      </a:endParaRPr>
                    </a:p>
                  </a:txBody>
                  <a:tcPr marL="68580" marR="68580" marT="0" marB="0"/>
                </a:tc>
              </a:tr>
              <a:tr h="359868">
                <a:tc>
                  <a:txBody>
                    <a:bodyPr/>
                    <a:lstStyle/>
                    <a:p>
                      <a:pPr marL="0" marR="0">
                        <a:lnSpc>
                          <a:spcPct val="105000"/>
                        </a:lnSpc>
                        <a:spcBef>
                          <a:spcPts val="0"/>
                        </a:spcBef>
                        <a:spcAft>
                          <a:spcPts val="1000"/>
                        </a:spcAft>
                      </a:pPr>
                      <a:r>
                        <a:rPr lang="en-US" sz="1800" dirty="0" smtClean="0"/>
                        <a:t>9.</a:t>
                      </a:r>
                      <a:endParaRPr lang="en-US" sz="1800" dirty="0">
                        <a:latin typeface="Cambria"/>
                        <a:ea typeface="Times New Roman"/>
                        <a:cs typeface="Mangal"/>
                      </a:endParaRPr>
                    </a:p>
                  </a:txBody>
                  <a:tcPr marL="68580" marR="68580" marT="0" marB="0"/>
                </a:tc>
                <a:tc gridSpan="12">
                  <a:txBody>
                    <a:bodyPr/>
                    <a:lstStyle/>
                    <a:p>
                      <a:pPr marL="0" marR="0">
                        <a:lnSpc>
                          <a:spcPct val="105000"/>
                        </a:lnSpc>
                        <a:spcBef>
                          <a:spcPts val="0"/>
                        </a:spcBef>
                        <a:spcAft>
                          <a:spcPts val="1000"/>
                        </a:spcAft>
                      </a:pPr>
                      <a:r>
                        <a:rPr lang="en-US" sz="1800" dirty="0"/>
                        <a:t>Himachal Pradesh</a:t>
                      </a:r>
                      <a:endParaRPr lang="en-US" sz="1800" dirty="0">
                        <a:latin typeface="Cambria"/>
                        <a:ea typeface="Times New Roman"/>
                        <a:cs typeface="Mangal"/>
                      </a:endParaRPr>
                    </a:p>
                  </a:txBody>
                  <a:tcPr marL="68580" marR="68580" marT="0" marB="0"/>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r>
              <a:tr h="359868">
                <a:tc>
                  <a:txBody>
                    <a:bodyPr/>
                    <a:lstStyle/>
                    <a:p>
                      <a:pPr marL="0" marR="0" algn="r">
                        <a:lnSpc>
                          <a:spcPct val="105000"/>
                        </a:lnSpc>
                        <a:spcBef>
                          <a:spcPts val="0"/>
                        </a:spcBef>
                        <a:spcAft>
                          <a:spcPts val="0"/>
                        </a:spcAft>
                      </a:pP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0"/>
                        </a:spcAft>
                      </a:pPr>
                      <a:r>
                        <a:rPr lang="en-US" sz="1800"/>
                        <a:t>7</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0"/>
                        </a:spcAft>
                      </a:pPr>
                      <a:r>
                        <a:rPr lang="en-US" sz="1800"/>
                        <a:t>5</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0"/>
                        </a:spcAft>
                      </a:pPr>
                      <a:r>
                        <a:rPr lang="en-US" sz="1800"/>
                        <a:t>0</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0"/>
                        </a:spcAft>
                      </a:pPr>
                      <a:r>
                        <a:rPr lang="en-US" sz="1800"/>
                        <a:t>5</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0"/>
                        </a:spcAft>
                      </a:pPr>
                      <a:r>
                        <a:rPr lang="en-US" sz="1800"/>
                        <a:t>5</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0"/>
                        </a:spcAft>
                      </a:pPr>
                      <a:r>
                        <a:rPr lang="en-US" sz="1800" dirty="0"/>
                        <a:t>0</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0"/>
                        </a:spcAft>
                      </a:pPr>
                      <a:r>
                        <a:rPr lang="en-US" sz="1800"/>
                        <a:t>1</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0"/>
                        </a:spcAft>
                      </a:pPr>
                      <a:r>
                        <a:rPr lang="en-US" sz="1800"/>
                        <a:t>1</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0"/>
                        </a:spcAft>
                      </a:pPr>
                      <a:r>
                        <a:rPr lang="en-US" sz="1800"/>
                        <a:t>7</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0"/>
                        </a:spcAft>
                      </a:pPr>
                      <a:r>
                        <a:rPr lang="en-US" sz="1800"/>
                        <a:t>2</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0"/>
                        </a:spcAft>
                      </a:pPr>
                      <a:r>
                        <a:rPr lang="en-US" sz="1800"/>
                        <a:t>0</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0"/>
                        </a:spcAft>
                      </a:pPr>
                      <a:r>
                        <a:rPr lang="en-US" sz="1800" dirty="0"/>
                        <a:t>0</a:t>
                      </a:r>
                      <a:endParaRPr lang="en-US" sz="1800" dirty="0">
                        <a:latin typeface="Cambria"/>
                        <a:ea typeface="Times New Roman"/>
                        <a:cs typeface="Mangal"/>
                      </a:endParaRPr>
                    </a:p>
                  </a:txBody>
                  <a:tcPr marL="68580" marR="68580" marT="0" marB="0"/>
                </a:tc>
              </a:tr>
              <a:tr h="359868">
                <a:tc>
                  <a:txBody>
                    <a:bodyPr/>
                    <a:lstStyle/>
                    <a:p>
                      <a:pPr marL="0" marR="0">
                        <a:lnSpc>
                          <a:spcPct val="105000"/>
                        </a:lnSpc>
                        <a:spcBef>
                          <a:spcPts val="0"/>
                        </a:spcBef>
                        <a:spcAft>
                          <a:spcPts val="1000"/>
                        </a:spcAft>
                      </a:pPr>
                      <a:r>
                        <a:rPr lang="en-US" sz="1800" dirty="0" smtClean="0"/>
                        <a:t>10.</a:t>
                      </a:r>
                      <a:endParaRPr lang="en-US" sz="1800" dirty="0">
                        <a:latin typeface="Cambria"/>
                        <a:ea typeface="Times New Roman"/>
                        <a:cs typeface="Mangal"/>
                      </a:endParaRPr>
                    </a:p>
                  </a:txBody>
                  <a:tcPr marL="68580" marR="68580" marT="0" marB="0"/>
                </a:tc>
                <a:tc gridSpan="12">
                  <a:txBody>
                    <a:bodyPr/>
                    <a:lstStyle/>
                    <a:p>
                      <a:pPr marL="0" marR="0">
                        <a:lnSpc>
                          <a:spcPct val="105000"/>
                        </a:lnSpc>
                        <a:spcBef>
                          <a:spcPts val="0"/>
                        </a:spcBef>
                        <a:spcAft>
                          <a:spcPts val="1000"/>
                        </a:spcAft>
                      </a:pPr>
                      <a:r>
                        <a:rPr lang="en-US" sz="1800" dirty="0"/>
                        <a:t>Jammu &amp; Kashmir </a:t>
                      </a:r>
                      <a:endParaRPr lang="en-US" sz="1800" dirty="0">
                        <a:latin typeface="Cambria"/>
                        <a:ea typeface="Times New Roman"/>
                        <a:cs typeface="Mangal"/>
                      </a:endParaRPr>
                    </a:p>
                  </a:txBody>
                  <a:tcPr marL="68580" marR="68580" marT="0" marB="0"/>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r>
              <a:tr h="359868">
                <a:tc>
                  <a:txBody>
                    <a:bodyPr/>
                    <a:lstStyle/>
                    <a:p>
                      <a:pPr marL="0" marR="0" indent="127000">
                        <a:lnSpc>
                          <a:spcPct val="105000"/>
                        </a:lnSpc>
                        <a:spcBef>
                          <a:spcPts val="0"/>
                        </a:spcBef>
                        <a:spcAft>
                          <a:spcPts val="1000"/>
                        </a:spcAft>
                      </a:pPr>
                      <a:endParaRPr lang="en-US" sz="1800" dirty="0">
                        <a:solidFill>
                          <a:srgbClr val="000000"/>
                        </a:solidFill>
                        <a:latin typeface="Calibri"/>
                        <a:ea typeface="Times New Roman"/>
                        <a:cs typeface="Arial"/>
                      </a:endParaRPr>
                    </a:p>
                  </a:txBody>
                  <a:tcPr marL="68580" marR="68580" marT="0" marB="0"/>
                </a:tc>
                <a:tc>
                  <a:txBody>
                    <a:bodyPr/>
                    <a:lstStyle/>
                    <a:p>
                      <a:pPr marL="0" marR="0" algn="ctr">
                        <a:lnSpc>
                          <a:spcPct val="105000"/>
                        </a:lnSpc>
                        <a:spcBef>
                          <a:spcPts val="0"/>
                        </a:spcBef>
                        <a:spcAft>
                          <a:spcPts val="1000"/>
                        </a:spcAft>
                      </a:pPr>
                      <a:r>
                        <a:rPr lang="en-US" sz="1800" dirty="0"/>
                        <a:t>18</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18</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0</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0</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0</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0</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0</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0</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15</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4</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0</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0</a:t>
                      </a:r>
                      <a:endParaRPr lang="en-US" sz="1800" dirty="0">
                        <a:latin typeface="Cambria"/>
                        <a:ea typeface="Times New Roman"/>
                        <a:cs typeface="Mangal"/>
                      </a:endParaRPr>
                    </a:p>
                  </a:txBody>
                  <a:tcPr marL="68580" marR="68580" marT="0" marB="0"/>
                </a:tc>
              </a:tr>
              <a:tr h="359868">
                <a:tc>
                  <a:txBody>
                    <a:bodyPr/>
                    <a:lstStyle/>
                    <a:p>
                      <a:pPr marL="0" marR="0">
                        <a:lnSpc>
                          <a:spcPct val="105000"/>
                        </a:lnSpc>
                        <a:spcBef>
                          <a:spcPts val="0"/>
                        </a:spcBef>
                        <a:spcAft>
                          <a:spcPts val="1000"/>
                        </a:spcAft>
                      </a:pPr>
                      <a:r>
                        <a:rPr lang="en-US" sz="1800" dirty="0" smtClean="0"/>
                        <a:t>11.</a:t>
                      </a:r>
                      <a:endParaRPr lang="en-US" sz="1800" dirty="0">
                        <a:latin typeface="Cambria"/>
                        <a:ea typeface="Times New Roman"/>
                        <a:cs typeface="Mangal"/>
                      </a:endParaRPr>
                    </a:p>
                  </a:txBody>
                  <a:tcPr marL="68580" marR="68580" marT="0" marB="0"/>
                </a:tc>
                <a:tc gridSpan="12">
                  <a:txBody>
                    <a:bodyPr/>
                    <a:lstStyle/>
                    <a:p>
                      <a:pPr marL="0" marR="0">
                        <a:lnSpc>
                          <a:spcPct val="105000"/>
                        </a:lnSpc>
                        <a:spcBef>
                          <a:spcPts val="0"/>
                        </a:spcBef>
                        <a:spcAft>
                          <a:spcPts val="1000"/>
                        </a:spcAft>
                      </a:pPr>
                      <a:r>
                        <a:rPr lang="en-US" sz="1800" dirty="0"/>
                        <a:t>Karnataka</a:t>
                      </a:r>
                      <a:endParaRPr lang="en-US" sz="1800" dirty="0">
                        <a:latin typeface="Cambria"/>
                        <a:ea typeface="Times New Roman"/>
                        <a:cs typeface="Mangal"/>
                      </a:endParaRPr>
                    </a:p>
                  </a:txBody>
                  <a:tcPr marL="68580" marR="68580" marT="0" marB="0"/>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r>
              <a:tr h="359868">
                <a:tc>
                  <a:txBody>
                    <a:bodyPr/>
                    <a:lstStyle/>
                    <a:p>
                      <a:pPr marL="0" marR="0" indent="139700">
                        <a:lnSpc>
                          <a:spcPct val="105000"/>
                        </a:lnSpc>
                        <a:spcBef>
                          <a:spcPts val="0"/>
                        </a:spcBef>
                        <a:spcAft>
                          <a:spcPts val="1000"/>
                        </a:spcAft>
                      </a:pPr>
                      <a:endParaRPr lang="en-US" sz="1800" dirty="0">
                        <a:solidFill>
                          <a:srgbClr val="000000"/>
                        </a:solidFill>
                        <a:latin typeface="Calibri"/>
                        <a:ea typeface="Times New Roman"/>
                        <a:cs typeface="Arial"/>
                      </a:endParaRPr>
                    </a:p>
                  </a:txBody>
                  <a:tcPr marL="68580" marR="68580" marT="0" marB="0"/>
                </a:tc>
                <a:tc>
                  <a:txBody>
                    <a:bodyPr/>
                    <a:lstStyle/>
                    <a:p>
                      <a:pPr marL="0" marR="0" algn="ctr">
                        <a:lnSpc>
                          <a:spcPct val="105000"/>
                        </a:lnSpc>
                        <a:spcBef>
                          <a:spcPts val="0"/>
                        </a:spcBef>
                        <a:spcAft>
                          <a:spcPts val="1000"/>
                        </a:spcAft>
                      </a:pPr>
                      <a:r>
                        <a:rPr lang="en-US" sz="1800" dirty="0"/>
                        <a:t>5</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a:t>5</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a:t>0</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a:t>0</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a:t>0</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a:t>0</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a:t>0</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a:t>0</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a:t>0</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a:t>0</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a:t>0</a:t>
                      </a:r>
                      <a:endParaRPr lang="en-US" sz="18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0</a:t>
                      </a:r>
                      <a:endParaRPr lang="en-US" sz="1800" dirty="0">
                        <a:latin typeface="Cambria"/>
                        <a:ea typeface="Times New Roman"/>
                        <a:cs typeface="Mangal"/>
                      </a:endParaRPr>
                    </a:p>
                  </a:txBody>
                  <a:tcPr marL="68580" marR="68580" marT="0" marB="0"/>
                </a:tc>
              </a:tr>
              <a:tr h="359868">
                <a:tc>
                  <a:txBody>
                    <a:bodyPr/>
                    <a:lstStyle/>
                    <a:p>
                      <a:pPr marL="0" marR="0">
                        <a:lnSpc>
                          <a:spcPct val="105000"/>
                        </a:lnSpc>
                        <a:spcBef>
                          <a:spcPts val="0"/>
                        </a:spcBef>
                        <a:spcAft>
                          <a:spcPts val="1000"/>
                        </a:spcAft>
                      </a:pPr>
                      <a:r>
                        <a:rPr lang="en-US" sz="1800" dirty="0" smtClean="0"/>
                        <a:t>12.</a:t>
                      </a:r>
                      <a:endParaRPr lang="en-US" sz="1800" dirty="0">
                        <a:latin typeface="Cambria"/>
                        <a:ea typeface="Times New Roman"/>
                        <a:cs typeface="Mangal"/>
                      </a:endParaRPr>
                    </a:p>
                  </a:txBody>
                  <a:tcPr marL="68580" marR="68580" marT="0" marB="0"/>
                </a:tc>
                <a:tc gridSpan="12">
                  <a:txBody>
                    <a:bodyPr/>
                    <a:lstStyle/>
                    <a:p>
                      <a:pPr marL="0" marR="0">
                        <a:lnSpc>
                          <a:spcPct val="105000"/>
                        </a:lnSpc>
                        <a:spcBef>
                          <a:spcPts val="0"/>
                        </a:spcBef>
                        <a:spcAft>
                          <a:spcPts val="1000"/>
                        </a:spcAft>
                      </a:pPr>
                      <a:r>
                        <a:rPr lang="en-US" sz="1800" dirty="0"/>
                        <a:t>Madhya Pradesh</a:t>
                      </a:r>
                      <a:endParaRPr lang="en-US" sz="1800" dirty="0">
                        <a:latin typeface="Cambria"/>
                        <a:ea typeface="Times New Roman"/>
                        <a:cs typeface="Mangal"/>
                      </a:endParaRPr>
                    </a:p>
                  </a:txBody>
                  <a:tcPr marL="68580" marR="68580" marT="0" marB="0"/>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r>
              <a:tr h="359868">
                <a:tc>
                  <a:txBody>
                    <a:bodyPr/>
                    <a:lstStyle/>
                    <a:p>
                      <a:pPr marL="0" marR="0" indent="127000">
                        <a:lnSpc>
                          <a:spcPct val="105000"/>
                        </a:lnSpc>
                        <a:spcBef>
                          <a:spcPts val="0"/>
                        </a:spcBef>
                        <a:spcAft>
                          <a:spcPts val="1000"/>
                        </a:spcAft>
                      </a:pPr>
                      <a:endParaRPr lang="en-US" sz="1800" dirty="0">
                        <a:solidFill>
                          <a:srgbClr val="000000"/>
                        </a:solidFill>
                        <a:latin typeface="Calibri"/>
                        <a:ea typeface="Times New Roman"/>
                        <a:cs typeface="Arial"/>
                      </a:endParaRPr>
                    </a:p>
                  </a:txBody>
                  <a:tcPr marL="68580" marR="68580" marT="0" marB="0"/>
                </a:tc>
                <a:tc>
                  <a:txBody>
                    <a:bodyPr/>
                    <a:lstStyle/>
                    <a:p>
                      <a:pPr marL="0" marR="0" algn="ctr">
                        <a:lnSpc>
                          <a:spcPct val="105000"/>
                        </a:lnSpc>
                        <a:spcBef>
                          <a:spcPts val="0"/>
                        </a:spcBef>
                        <a:spcAft>
                          <a:spcPts val="1000"/>
                        </a:spcAft>
                      </a:pPr>
                      <a:r>
                        <a:rPr lang="en-US" sz="1800" dirty="0"/>
                        <a:t>2</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2</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0</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1</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1</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0</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0</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0</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0</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0</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0</a:t>
                      </a:r>
                      <a:endParaRPr lang="en-US" sz="18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800" dirty="0"/>
                        <a:t>0</a:t>
                      </a:r>
                      <a:endParaRPr lang="en-US" sz="1800" dirty="0">
                        <a:latin typeface="Cambria"/>
                        <a:ea typeface="Times New Roman"/>
                        <a:cs typeface="Mangal"/>
                      </a:endParaRPr>
                    </a:p>
                  </a:txBody>
                  <a:tcPr marL="68580" marR="68580" marT="0" marB="0"/>
                </a:tc>
              </a:tr>
            </a:tbl>
          </a:graphicData>
        </a:graphic>
      </p:graphicFrame>
      <p:sp>
        <p:nvSpPr>
          <p:cNvPr id="3" name="Title 1"/>
          <p:cNvSpPr>
            <a:spLocks noGrp="1"/>
          </p:cNvSpPr>
          <p:nvPr>
            <p:ph type="title"/>
          </p:nvPr>
        </p:nvSpPr>
        <p:spPr>
          <a:xfrm>
            <a:off x="0" y="0"/>
            <a:ext cx="9144000" cy="1417638"/>
          </a:xfrm>
        </p:spPr>
        <p:txBody>
          <a:bodyPr>
            <a:noAutofit/>
          </a:bodyPr>
          <a:lstStyle/>
          <a:p>
            <a:pPr algn="ctr"/>
            <a:r>
              <a:rPr lang="en-US" sz="3400" b="1" dirty="0" smtClean="0"/>
              <a:t>Exclusive Meteorological Observation Stations Under </a:t>
            </a:r>
            <a:r>
              <a:rPr lang="en-US" sz="3400" dirty="0" smtClean="0"/>
              <a:t>CWC- State-wise</a:t>
            </a:r>
            <a:endParaRPr lang="en-US" sz="34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38986809"/>
              </p:ext>
            </p:extLst>
          </p:nvPr>
        </p:nvGraphicFramePr>
        <p:xfrm>
          <a:off x="0" y="1524000"/>
          <a:ext cx="9144005" cy="3345180"/>
        </p:xfrm>
        <a:graphic>
          <a:graphicData uri="http://schemas.openxmlformats.org/drawingml/2006/table">
            <a:tbl>
              <a:tblPr firstRow="1" bandRow="1">
                <a:tableStyleId>{D7AC3CCA-C797-4891-BE02-D94E43425B78}</a:tableStyleId>
              </a:tblPr>
              <a:tblGrid>
                <a:gridCol w="703385"/>
                <a:gridCol w="703385"/>
                <a:gridCol w="703385"/>
                <a:gridCol w="703385"/>
                <a:gridCol w="703385"/>
                <a:gridCol w="703385"/>
                <a:gridCol w="703385"/>
                <a:gridCol w="703385"/>
                <a:gridCol w="703385"/>
                <a:gridCol w="703385"/>
                <a:gridCol w="703385"/>
                <a:gridCol w="703385"/>
                <a:gridCol w="703385"/>
              </a:tblGrid>
              <a:tr h="370840">
                <a:tc>
                  <a:txBody>
                    <a:bodyPr/>
                    <a:lstStyle/>
                    <a:p>
                      <a:pPr marL="0" marR="0">
                        <a:lnSpc>
                          <a:spcPct val="105000"/>
                        </a:lnSpc>
                        <a:spcBef>
                          <a:spcPts val="0"/>
                        </a:spcBef>
                        <a:spcAft>
                          <a:spcPts val="0"/>
                        </a:spcAft>
                      </a:pPr>
                      <a:r>
                        <a:rPr lang="en-US" sz="1900" dirty="0"/>
                        <a:t>S. </a:t>
                      </a:r>
                    </a:p>
                    <a:p>
                      <a:pPr marL="0" marR="0">
                        <a:lnSpc>
                          <a:spcPct val="105000"/>
                        </a:lnSpc>
                        <a:spcBef>
                          <a:spcPts val="0"/>
                        </a:spcBef>
                        <a:spcAft>
                          <a:spcPts val="0"/>
                        </a:spcAft>
                      </a:pPr>
                      <a:r>
                        <a:rPr lang="en-US" sz="1900" dirty="0"/>
                        <a:t>No.</a:t>
                      </a:r>
                      <a:endParaRPr lang="en-US" sz="1900" dirty="0">
                        <a:latin typeface="Cambria"/>
                        <a:ea typeface="Times New Roman"/>
                        <a:cs typeface="Mangal"/>
                      </a:endParaRPr>
                    </a:p>
                  </a:txBody>
                  <a:tcPr marL="68580" marR="68580" marT="0" marB="0"/>
                </a:tc>
                <a:tc>
                  <a:txBody>
                    <a:bodyPr/>
                    <a:lstStyle/>
                    <a:p>
                      <a:pPr marL="0" marR="0">
                        <a:lnSpc>
                          <a:spcPct val="105000"/>
                        </a:lnSpc>
                        <a:spcBef>
                          <a:spcPts val="0"/>
                        </a:spcBef>
                        <a:spcAft>
                          <a:spcPts val="1000"/>
                        </a:spcAft>
                      </a:pPr>
                      <a:r>
                        <a:rPr lang="en-US" sz="1900" dirty="0" smtClean="0"/>
                        <a:t>Total</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err="1"/>
                        <a:t>Rf</a:t>
                      </a:r>
                      <a:endParaRPr lang="en-US" sz="1900" dirty="0">
                        <a:latin typeface="Cambria"/>
                        <a:ea typeface="Times New Roman"/>
                        <a:cs typeface="Mangal"/>
                      </a:endParaRPr>
                    </a:p>
                  </a:txBody>
                  <a:tcPr marL="68580" marR="68580" marT="0" marB="0"/>
                </a:tc>
                <a:tc>
                  <a:txBody>
                    <a:bodyPr/>
                    <a:lstStyle/>
                    <a:p>
                      <a:pPr marL="0" marR="0">
                        <a:lnSpc>
                          <a:spcPct val="105000"/>
                        </a:lnSpc>
                        <a:spcBef>
                          <a:spcPts val="0"/>
                        </a:spcBef>
                        <a:spcAft>
                          <a:spcPts val="0"/>
                        </a:spcAft>
                      </a:pPr>
                      <a:r>
                        <a:rPr lang="en-US" sz="1900" dirty="0" err="1"/>
                        <a:t>Rf</a:t>
                      </a:r>
                      <a:r>
                        <a:rPr lang="en-US" sz="1900" dirty="0"/>
                        <a:t>(T)</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Mt</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err="1"/>
                        <a:t>Hu</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Ss</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err="1"/>
                        <a:t>Pe</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err="1"/>
                        <a:t>Wv</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err="1"/>
                        <a:t>Sg</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err="1"/>
                        <a:t>Ar</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err="1"/>
                        <a:t>Fcs</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FF</a:t>
                      </a:r>
                      <a:endParaRPr lang="en-US" sz="1900" dirty="0">
                        <a:latin typeface="Cambria"/>
                        <a:ea typeface="Times New Roman"/>
                        <a:cs typeface="Mangal"/>
                      </a:endParaRPr>
                    </a:p>
                  </a:txBody>
                  <a:tcPr marL="68580" marR="68580" marT="0" marB="0"/>
                </a:tc>
              </a:tr>
              <a:tr h="370840">
                <a:tc>
                  <a:txBody>
                    <a:bodyPr/>
                    <a:lstStyle/>
                    <a:p>
                      <a:pPr marL="0" marR="0">
                        <a:lnSpc>
                          <a:spcPct val="105000"/>
                        </a:lnSpc>
                        <a:spcBef>
                          <a:spcPts val="0"/>
                        </a:spcBef>
                        <a:spcAft>
                          <a:spcPts val="1000"/>
                        </a:spcAft>
                      </a:pPr>
                      <a:r>
                        <a:rPr lang="en-US" sz="1900" dirty="0" smtClean="0"/>
                        <a:t>13.</a:t>
                      </a:r>
                      <a:endParaRPr lang="en-US" sz="1900" dirty="0">
                        <a:latin typeface="Cambria"/>
                        <a:ea typeface="Times New Roman"/>
                        <a:cs typeface="Mangal"/>
                      </a:endParaRPr>
                    </a:p>
                  </a:txBody>
                  <a:tcPr marL="68580" marR="68580" marT="0" marB="0"/>
                </a:tc>
                <a:tc gridSpan="12">
                  <a:txBody>
                    <a:bodyPr/>
                    <a:lstStyle/>
                    <a:p>
                      <a:pPr marL="0" marR="0">
                        <a:lnSpc>
                          <a:spcPct val="105000"/>
                        </a:lnSpc>
                        <a:spcBef>
                          <a:spcPts val="0"/>
                        </a:spcBef>
                        <a:spcAft>
                          <a:spcPts val="1000"/>
                        </a:spcAft>
                      </a:pPr>
                      <a:r>
                        <a:rPr lang="en-US" sz="1900" dirty="0"/>
                        <a:t>Maharashtra</a:t>
                      </a:r>
                      <a:endParaRPr lang="en-US" sz="1900" dirty="0">
                        <a:latin typeface="Cambria"/>
                        <a:ea typeface="Times New Roman"/>
                        <a:cs typeface="Mangal"/>
                      </a:endParaRPr>
                    </a:p>
                  </a:txBody>
                  <a:tcPr marL="68580" marR="68580" marT="0" marB="0"/>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r>
              <a:tr h="370840">
                <a:tc>
                  <a:txBody>
                    <a:bodyPr/>
                    <a:lstStyle/>
                    <a:p>
                      <a:pPr marL="0" marR="0">
                        <a:lnSpc>
                          <a:spcPct val="105000"/>
                        </a:lnSpc>
                        <a:spcBef>
                          <a:spcPts val="0"/>
                        </a:spcBef>
                        <a:spcAft>
                          <a:spcPts val="1000"/>
                        </a:spcAft>
                      </a:pPr>
                      <a:endParaRPr lang="en-US" sz="1900" dirty="0">
                        <a:solidFill>
                          <a:srgbClr val="000000"/>
                        </a:solidFill>
                        <a:latin typeface="Calibri"/>
                        <a:ea typeface="Times New Roman"/>
                        <a:cs typeface="Arial"/>
                      </a:endParaRPr>
                    </a:p>
                  </a:txBody>
                  <a:tcPr marL="68580" marR="68580" marT="0" marB="0"/>
                </a:tc>
                <a:tc>
                  <a:txBody>
                    <a:bodyPr/>
                    <a:lstStyle/>
                    <a:p>
                      <a:pPr marL="0" marR="0" algn="ctr">
                        <a:lnSpc>
                          <a:spcPct val="105000"/>
                        </a:lnSpc>
                        <a:spcBef>
                          <a:spcPts val="0"/>
                        </a:spcBef>
                        <a:spcAft>
                          <a:spcPts val="1000"/>
                        </a:spcAft>
                      </a:pPr>
                      <a:r>
                        <a:rPr lang="en-US" sz="1900" dirty="0"/>
                        <a:t>12</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10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2</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r>
              <a:tr h="370840">
                <a:tc>
                  <a:txBody>
                    <a:bodyPr/>
                    <a:lstStyle/>
                    <a:p>
                      <a:pPr marL="0" marR="0">
                        <a:lnSpc>
                          <a:spcPct val="105000"/>
                        </a:lnSpc>
                        <a:spcBef>
                          <a:spcPts val="0"/>
                        </a:spcBef>
                        <a:spcAft>
                          <a:spcPts val="1000"/>
                        </a:spcAft>
                      </a:pPr>
                      <a:r>
                        <a:rPr lang="en-US" sz="1900" dirty="0" smtClean="0"/>
                        <a:t>14.</a:t>
                      </a:r>
                      <a:endParaRPr lang="en-US" sz="1900" dirty="0">
                        <a:latin typeface="Cambria"/>
                        <a:ea typeface="Times New Roman"/>
                        <a:cs typeface="Mangal"/>
                      </a:endParaRPr>
                    </a:p>
                  </a:txBody>
                  <a:tcPr marL="68580" marR="68580" marT="0" marB="0"/>
                </a:tc>
                <a:tc gridSpan="12">
                  <a:txBody>
                    <a:bodyPr/>
                    <a:lstStyle/>
                    <a:p>
                      <a:pPr marL="0" marR="0" algn="l">
                        <a:lnSpc>
                          <a:spcPct val="105000"/>
                        </a:lnSpc>
                        <a:spcBef>
                          <a:spcPts val="0"/>
                        </a:spcBef>
                        <a:spcAft>
                          <a:spcPts val="1000"/>
                        </a:spcAft>
                      </a:pPr>
                      <a:r>
                        <a:rPr lang="en-US" sz="1900" dirty="0" smtClean="0"/>
                        <a:t>Orissa</a:t>
                      </a:r>
                      <a:endParaRPr lang="en-US" sz="1900" b="1" dirty="0">
                        <a:latin typeface="Cambria"/>
                        <a:ea typeface="Times New Roman"/>
                        <a:cs typeface="Mangal"/>
                      </a:endParaRPr>
                    </a:p>
                  </a:txBody>
                  <a:tcPr marL="68580" marR="68580" marT="0" marB="0"/>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r>
              <a:tr h="370840">
                <a:tc>
                  <a:txBody>
                    <a:bodyPr/>
                    <a:lstStyle/>
                    <a:p>
                      <a:pPr marL="0" marR="0" indent="139700">
                        <a:lnSpc>
                          <a:spcPct val="105000"/>
                        </a:lnSpc>
                        <a:spcBef>
                          <a:spcPts val="0"/>
                        </a:spcBef>
                        <a:spcAft>
                          <a:spcPts val="1000"/>
                        </a:spcAft>
                      </a:pPr>
                      <a:endParaRPr lang="en-US" sz="1900" dirty="0">
                        <a:solidFill>
                          <a:srgbClr val="000000"/>
                        </a:solidFill>
                        <a:latin typeface="Calibri"/>
                        <a:ea typeface="Times New Roman"/>
                        <a:cs typeface="Arial"/>
                      </a:endParaRPr>
                    </a:p>
                  </a:txBody>
                  <a:tcPr marL="68580" marR="68580" marT="0" marB="0"/>
                </a:tc>
                <a:tc>
                  <a:txBody>
                    <a:bodyPr/>
                    <a:lstStyle/>
                    <a:p>
                      <a:pPr marL="0" marR="0" algn="ctr">
                        <a:lnSpc>
                          <a:spcPct val="105000"/>
                        </a:lnSpc>
                        <a:spcBef>
                          <a:spcPts val="0"/>
                        </a:spcBef>
                        <a:spcAft>
                          <a:spcPts val="1000"/>
                        </a:spcAft>
                      </a:pPr>
                      <a:r>
                        <a:rPr lang="en-US" sz="1900" dirty="0"/>
                        <a:t>3</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3</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1</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1</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r>
              <a:tr h="370840">
                <a:tc>
                  <a:txBody>
                    <a:bodyPr/>
                    <a:lstStyle/>
                    <a:p>
                      <a:pPr marL="0" marR="0">
                        <a:lnSpc>
                          <a:spcPct val="105000"/>
                        </a:lnSpc>
                        <a:spcBef>
                          <a:spcPts val="0"/>
                        </a:spcBef>
                        <a:spcAft>
                          <a:spcPts val="1000"/>
                        </a:spcAft>
                      </a:pPr>
                      <a:r>
                        <a:rPr lang="en-US" sz="1900" dirty="0" smtClean="0"/>
                        <a:t>15.</a:t>
                      </a:r>
                      <a:endParaRPr lang="en-US" sz="1900" dirty="0">
                        <a:latin typeface="Cambria"/>
                        <a:ea typeface="Times New Roman"/>
                        <a:cs typeface="Mangal"/>
                      </a:endParaRPr>
                    </a:p>
                  </a:txBody>
                  <a:tcPr marL="68580" marR="68580" marT="0" marB="0"/>
                </a:tc>
                <a:tc gridSpan="11">
                  <a:txBody>
                    <a:bodyPr/>
                    <a:lstStyle/>
                    <a:p>
                      <a:pPr marL="0" marR="0">
                        <a:lnSpc>
                          <a:spcPct val="105000"/>
                        </a:lnSpc>
                        <a:spcBef>
                          <a:spcPts val="0"/>
                        </a:spcBef>
                        <a:spcAft>
                          <a:spcPts val="1000"/>
                        </a:spcAft>
                      </a:pPr>
                      <a:r>
                        <a:rPr lang="en-US" sz="1900" dirty="0" err="1"/>
                        <a:t>Uttarakhand</a:t>
                      </a:r>
                      <a:endParaRPr lang="en-US" sz="1900" dirty="0">
                        <a:latin typeface="Cambria"/>
                        <a:ea typeface="Times New Roman"/>
                        <a:cs typeface="Mangal"/>
                      </a:endParaRPr>
                    </a:p>
                  </a:txBody>
                  <a:tcPr marL="68580" marR="68580" marT="0" marB="0"/>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hMerge="1">
                  <a:txBody>
                    <a:bodyPr/>
                    <a:lstStyle/>
                    <a:p>
                      <a:endParaRPr lang="en-US"/>
                    </a:p>
                  </a:txBody>
                  <a:tcPr>
                    <a:solidFill>
                      <a:schemeClr val="bg1">
                        <a:lumMod val="85000"/>
                      </a:schemeClr>
                    </a:solidFill>
                  </a:tcPr>
                </a:tc>
                <a:tc>
                  <a:txBody>
                    <a:bodyPr/>
                    <a:lstStyle/>
                    <a:p>
                      <a:pPr marL="0" marR="0" algn="ctr">
                        <a:lnSpc>
                          <a:spcPct val="105000"/>
                        </a:lnSpc>
                        <a:spcBef>
                          <a:spcPts val="0"/>
                        </a:spcBef>
                        <a:spcAft>
                          <a:spcPts val="1000"/>
                        </a:spcAft>
                      </a:pPr>
                      <a:endParaRPr lang="en-US" sz="1900">
                        <a:latin typeface="Cambria"/>
                        <a:ea typeface="Times New Roman"/>
                        <a:cs typeface="Mangal"/>
                      </a:endParaRPr>
                    </a:p>
                  </a:txBody>
                  <a:tcPr marL="68580" marR="68580" marT="0" marB="0"/>
                </a:tc>
              </a:tr>
              <a:tr h="370840">
                <a:tc>
                  <a:txBody>
                    <a:bodyPr/>
                    <a:lstStyle/>
                    <a:p>
                      <a:pPr marL="0" marR="0" indent="140335">
                        <a:lnSpc>
                          <a:spcPct val="105000"/>
                        </a:lnSpc>
                        <a:spcBef>
                          <a:spcPts val="0"/>
                        </a:spcBef>
                        <a:spcAft>
                          <a:spcPts val="1000"/>
                        </a:spcAft>
                      </a:pP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10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9</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3</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3</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5</a:t>
                      </a:r>
                      <a:endParaRPr lang="en-US" sz="1900"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a:t>0</a:t>
                      </a:r>
                      <a:endParaRPr lang="en-US" sz="190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dirty="0"/>
                        <a:t>0</a:t>
                      </a:r>
                      <a:endParaRPr lang="en-US" sz="1900" dirty="0">
                        <a:latin typeface="Cambria"/>
                        <a:ea typeface="Times New Roman"/>
                        <a:cs typeface="Mangal"/>
                      </a:endParaRPr>
                    </a:p>
                  </a:txBody>
                  <a:tcPr marL="68580" marR="68580" marT="0" marB="0"/>
                </a:tc>
              </a:tr>
              <a:tr h="370840">
                <a:tc>
                  <a:txBody>
                    <a:bodyPr/>
                    <a:lstStyle/>
                    <a:p>
                      <a:pPr marL="0" marR="0" algn="ctr">
                        <a:lnSpc>
                          <a:spcPct val="105000"/>
                        </a:lnSpc>
                        <a:spcBef>
                          <a:spcPts val="0"/>
                        </a:spcBef>
                        <a:spcAft>
                          <a:spcPts val="1000"/>
                        </a:spcAft>
                      </a:pPr>
                      <a:r>
                        <a:rPr lang="en-US" sz="1600" b="1" dirty="0" smtClean="0"/>
                        <a:t>G. Total</a:t>
                      </a:r>
                      <a:endParaRPr lang="en-US" sz="16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76</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51</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10</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9</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1</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2</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27</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6</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8580" marR="68580" marT="0" marB="0"/>
                </a:tc>
                <a:tc>
                  <a:txBody>
                    <a:bodyPr/>
                    <a:lstStyle/>
                    <a:p>
                      <a:pPr marL="0" marR="0" algn="ctr">
                        <a:lnSpc>
                          <a:spcPct val="105000"/>
                        </a:lnSpc>
                        <a:spcBef>
                          <a:spcPts val="0"/>
                        </a:spcBef>
                        <a:spcAft>
                          <a:spcPts val="1000"/>
                        </a:spcAft>
                      </a:pPr>
                      <a:r>
                        <a:rPr lang="en-US" sz="1900" b="1" dirty="0"/>
                        <a:t>0</a:t>
                      </a:r>
                      <a:endParaRPr lang="en-US" sz="1900" b="1" dirty="0">
                        <a:latin typeface="Cambria"/>
                        <a:ea typeface="Times New Roman"/>
                        <a:cs typeface="Mangal"/>
                      </a:endParaRPr>
                    </a:p>
                  </a:txBody>
                  <a:tcPr marL="68580" marR="68580" marT="0" marB="0"/>
                </a:tc>
              </a:tr>
            </a:tbl>
          </a:graphicData>
        </a:graphic>
      </p:graphicFrame>
      <p:sp>
        <p:nvSpPr>
          <p:cNvPr id="3" name="Title 1"/>
          <p:cNvSpPr>
            <a:spLocks noGrp="1"/>
          </p:cNvSpPr>
          <p:nvPr>
            <p:ph type="title"/>
          </p:nvPr>
        </p:nvSpPr>
        <p:spPr>
          <a:xfrm>
            <a:off x="0" y="0"/>
            <a:ext cx="9144000" cy="1417638"/>
          </a:xfrm>
        </p:spPr>
        <p:txBody>
          <a:bodyPr>
            <a:noAutofit/>
          </a:bodyPr>
          <a:lstStyle/>
          <a:p>
            <a:pPr algn="ctr"/>
            <a:r>
              <a:rPr lang="en-US" sz="3400" b="1" dirty="0" smtClean="0"/>
              <a:t>Exclusive Meteorological Observation Stations Under </a:t>
            </a:r>
            <a:r>
              <a:rPr lang="en-US" sz="3400" dirty="0" smtClean="0"/>
              <a:t>CWC- State-wise</a:t>
            </a:r>
            <a:endParaRPr lang="en-US" sz="3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228600"/>
            <a:ext cx="8334375" cy="1066800"/>
          </a:xfrm>
        </p:spPr>
        <p:txBody>
          <a:bodyPr rtlCol="0">
            <a:normAutofit fontScale="90000"/>
          </a:bodyPr>
          <a:lstStyle/>
          <a:p>
            <a:pPr fontAlgn="auto">
              <a:spcAft>
                <a:spcPts val="0"/>
              </a:spcAft>
              <a:defRPr/>
            </a:pPr>
            <a:r>
              <a:rPr lang="en-US" sz="3600" b="1" cap="all" dirty="0" smtClean="0"/>
              <a:t/>
            </a:r>
            <a:br>
              <a:rPr lang="en-US" sz="3600" b="1" cap="all" dirty="0" smtClean="0"/>
            </a:br>
            <a:r>
              <a:rPr lang="en-US" sz="3600" b="1" cap="all" dirty="0" smtClean="0"/>
              <a:t/>
            </a:r>
            <a:br>
              <a:rPr lang="en-US" sz="3600" b="1" cap="all" dirty="0" smtClean="0"/>
            </a:br>
            <a:r>
              <a:rPr lang="en-US" sz="3600" b="1" cap="all" dirty="0" smtClean="0"/>
              <a:t/>
            </a:r>
            <a:br>
              <a:rPr lang="en-US" sz="3600" b="1" cap="all" dirty="0" smtClean="0"/>
            </a:br>
            <a:r>
              <a:rPr lang="en-US" sz="3600" b="1" cap="all" dirty="0" smtClean="0"/>
              <a:t/>
            </a:r>
            <a:br>
              <a:rPr lang="en-US" sz="3600" b="1" cap="all" dirty="0" smtClean="0"/>
            </a:br>
            <a:r>
              <a:rPr lang="en-US" sz="3600" b="1" cap="all" dirty="0" smtClean="0"/>
              <a:t/>
            </a:r>
            <a:br>
              <a:rPr lang="en-US" sz="3600" b="1" cap="all" dirty="0" smtClean="0"/>
            </a:br>
            <a:r>
              <a:rPr lang="en-US" sz="3600" b="1" cap="all" dirty="0" smtClean="0"/>
              <a:t/>
            </a:r>
            <a:br>
              <a:rPr lang="en-US" sz="3600" b="1" cap="all" dirty="0" smtClean="0"/>
            </a:br>
            <a:r>
              <a:rPr lang="en-US" sz="3600" b="1" cap="all" dirty="0" smtClean="0"/>
              <a:t/>
            </a:r>
            <a:br>
              <a:rPr lang="en-US" sz="3600" b="1" cap="all" dirty="0" smtClean="0"/>
            </a:br>
            <a:r>
              <a:rPr lang="en-US" sz="3600" b="1" cap="all" dirty="0" smtClean="0"/>
              <a:t/>
            </a:r>
            <a:br>
              <a:rPr lang="en-US" sz="3600" b="1" cap="all" dirty="0" smtClean="0"/>
            </a:br>
            <a:r>
              <a:rPr lang="en-US" sz="3600" b="1" cap="all" dirty="0" smtClean="0"/>
              <a:t/>
            </a:r>
            <a:br>
              <a:rPr lang="en-US" sz="3600" b="1" cap="all" dirty="0" smtClean="0"/>
            </a:br>
            <a:r>
              <a:rPr lang="en-US" sz="3600" b="1" cap="all" dirty="0" smtClean="0"/>
              <a:t/>
            </a:r>
            <a:br>
              <a:rPr lang="en-US" sz="3600" b="1" cap="all" dirty="0" smtClean="0"/>
            </a:br>
            <a:r>
              <a:rPr lang="en-US" sz="3600" b="1" cap="all" dirty="0" smtClean="0"/>
              <a:t/>
            </a:r>
            <a:br>
              <a:rPr lang="en-US" sz="3600" b="1" cap="all" dirty="0" smtClean="0"/>
            </a:br>
            <a:r>
              <a:rPr lang="en-US" sz="3600" b="1" cap="all" dirty="0" smtClean="0"/>
              <a:t/>
            </a:r>
            <a:br>
              <a:rPr lang="en-US" sz="3600" b="1" cap="all" dirty="0" smtClean="0"/>
            </a:br>
            <a:r>
              <a:rPr lang="en-US" sz="3600" b="1" cap="all" dirty="0" smtClean="0"/>
              <a:t/>
            </a:r>
            <a:br>
              <a:rPr lang="en-US" sz="3600" b="1" cap="all" dirty="0" smtClean="0"/>
            </a:br>
            <a:r>
              <a:rPr lang="en-US" sz="3600" b="1" cap="all" dirty="0" smtClean="0"/>
              <a:t/>
            </a:r>
            <a:br>
              <a:rPr lang="en-US" sz="3600" b="1" cap="all" dirty="0" smtClean="0"/>
            </a:br>
            <a:r>
              <a:rPr lang="en-US" sz="3600" b="1" cap="all" dirty="0" smtClean="0"/>
              <a:t/>
            </a:r>
            <a:br>
              <a:rPr lang="en-US" sz="3600" b="1" cap="all" dirty="0" smtClean="0"/>
            </a:br>
            <a:r>
              <a:rPr lang="en-US" sz="3600" b="1" cap="all" dirty="0" smtClean="0"/>
              <a:t/>
            </a:r>
            <a:br>
              <a:rPr lang="en-US" sz="3600" b="1" cap="all" dirty="0" smtClean="0"/>
            </a:br>
            <a:r>
              <a:rPr lang="en-US" sz="3600" b="1" cap="all" dirty="0" smtClean="0"/>
              <a:t/>
            </a:r>
            <a:br>
              <a:rPr lang="en-US" sz="3600" b="1" cap="all" dirty="0" smtClean="0"/>
            </a:br>
            <a:r>
              <a:rPr lang="en-US" sz="3600" b="1" cap="all" dirty="0" smtClean="0"/>
              <a:t/>
            </a:r>
            <a:br>
              <a:rPr lang="en-US" sz="3600" b="1" cap="all" dirty="0" smtClean="0"/>
            </a:br>
            <a:r>
              <a:rPr lang="en-US" sz="3600" b="1" cap="all" dirty="0" smtClean="0"/>
              <a:t/>
            </a:r>
            <a:br>
              <a:rPr lang="en-US" sz="3600" b="1" cap="all" dirty="0" smtClean="0"/>
            </a:br>
            <a:r>
              <a:rPr lang="en-US" sz="3600" b="1" cap="all" dirty="0" smtClean="0"/>
              <a:t/>
            </a:r>
            <a:br>
              <a:rPr lang="en-US" sz="3600" b="1" cap="all" dirty="0" smtClean="0"/>
            </a:br>
            <a:r>
              <a:rPr lang="en-US" sz="3600" b="1" cap="all" dirty="0" smtClean="0"/>
              <a:t/>
            </a:r>
            <a:br>
              <a:rPr lang="en-US" sz="3600" b="1" cap="all" dirty="0" smtClean="0"/>
            </a:br>
            <a:r>
              <a:rPr lang="en-US" sz="3600" b="1" cap="all" dirty="0" smtClean="0"/>
              <a:t/>
            </a:r>
            <a:br>
              <a:rPr lang="en-US" sz="3600" b="1" cap="all" dirty="0" smtClean="0"/>
            </a:br>
            <a:r>
              <a:rPr lang="en-US" sz="3600" b="1" cap="all" dirty="0" smtClean="0"/>
              <a:t/>
            </a:r>
            <a:br>
              <a:rPr lang="en-US" sz="3600" b="1" cap="all" dirty="0" smtClean="0"/>
            </a:br>
            <a:r>
              <a:rPr lang="en-US" sz="3600" b="1" cap="all" dirty="0" smtClean="0"/>
              <a:t/>
            </a:r>
            <a:br>
              <a:rPr lang="en-US" sz="3600" b="1" cap="all" dirty="0" smtClean="0"/>
            </a:br>
            <a:r>
              <a:rPr lang="en-US" sz="3600" b="1" cap="all" dirty="0" smtClean="0"/>
              <a:t/>
            </a:r>
            <a:br>
              <a:rPr lang="en-US" sz="3600" b="1" cap="all" dirty="0" smtClean="0"/>
            </a:br>
            <a:r>
              <a:rPr lang="en-US" sz="3600" b="1" cap="all" dirty="0" smtClean="0"/>
              <a:t/>
            </a:r>
            <a:br>
              <a:rPr lang="en-US" sz="3600" b="1" cap="all" dirty="0" smtClean="0"/>
            </a:br>
            <a:endParaRPr lang="en-US" sz="3600" dirty="0" smtClean="0"/>
          </a:p>
        </p:txBody>
      </p:sp>
      <p:sp>
        <p:nvSpPr>
          <p:cNvPr id="10243" name="Rectangle 3"/>
          <p:cNvSpPr>
            <a:spLocks noGrp="1" noChangeArrowheads="1"/>
          </p:cNvSpPr>
          <p:nvPr>
            <p:ph idx="1"/>
          </p:nvPr>
        </p:nvSpPr>
        <p:spPr>
          <a:xfrm>
            <a:off x="457200" y="1524000"/>
            <a:ext cx="8229600" cy="5105400"/>
          </a:xfrm>
        </p:spPr>
        <p:txBody>
          <a:bodyPr rtlCol="0">
            <a:normAutofit/>
          </a:bodyPr>
          <a:lstStyle/>
          <a:p>
            <a:pPr algn="just" fontAlgn="auto">
              <a:spcAft>
                <a:spcPts val="0"/>
              </a:spcAft>
              <a:buFont typeface="Arial" pitchFamily="34" charset="0"/>
              <a:buChar char="•"/>
              <a:defRPr/>
            </a:pPr>
            <a:r>
              <a:rPr lang="en-GB" b="1" dirty="0" smtClean="0"/>
              <a:t>Reservoir inflow forecasting</a:t>
            </a:r>
          </a:p>
          <a:p>
            <a:pPr algn="just" fontAlgn="auto">
              <a:spcAft>
                <a:spcPts val="0"/>
              </a:spcAft>
              <a:buFont typeface="Arial" pitchFamily="34" charset="0"/>
              <a:buChar char="•"/>
              <a:defRPr/>
            </a:pPr>
            <a:r>
              <a:rPr lang="en-GB" b="1" dirty="0" smtClean="0"/>
              <a:t>Water quality assessment</a:t>
            </a:r>
          </a:p>
          <a:p>
            <a:pPr algn="just" fontAlgn="auto">
              <a:spcAft>
                <a:spcPts val="0"/>
              </a:spcAft>
              <a:buFont typeface="Arial" pitchFamily="34" charset="0"/>
              <a:buChar char="•"/>
              <a:defRPr/>
            </a:pPr>
            <a:r>
              <a:rPr lang="en-GB" b="1" dirty="0" smtClean="0"/>
              <a:t>Sediment assessment</a:t>
            </a:r>
          </a:p>
          <a:p>
            <a:pPr algn="just" fontAlgn="auto">
              <a:spcAft>
                <a:spcPts val="0"/>
              </a:spcAft>
              <a:buFont typeface="Arial" pitchFamily="34" charset="0"/>
              <a:buChar char="•"/>
              <a:defRPr/>
            </a:pPr>
            <a:r>
              <a:rPr lang="en-GB" b="1" dirty="0" smtClean="0"/>
              <a:t>Morphological studies</a:t>
            </a:r>
          </a:p>
          <a:p>
            <a:pPr algn="just" fontAlgn="auto">
              <a:spcAft>
                <a:spcPts val="0"/>
              </a:spcAft>
              <a:buFont typeface="Arial" pitchFamily="34" charset="0"/>
              <a:buChar char="•"/>
              <a:defRPr/>
            </a:pPr>
            <a:r>
              <a:rPr lang="en-GB" b="1" dirty="0" smtClean="0"/>
              <a:t>Assessment of navigational potential for inland  waterways</a:t>
            </a:r>
          </a:p>
          <a:p>
            <a:pPr algn="just" fontAlgn="auto">
              <a:spcAft>
                <a:spcPts val="0"/>
              </a:spcAft>
              <a:buFont typeface="Arial" pitchFamily="34" charset="0"/>
              <a:buChar char="•"/>
              <a:defRPr/>
            </a:pPr>
            <a:r>
              <a:rPr lang="en-IN" b="1" dirty="0" smtClean="0"/>
              <a:t>Resolving inter-state or international water disputes</a:t>
            </a:r>
          </a:p>
          <a:p>
            <a:pPr marL="0" indent="0" fontAlgn="auto">
              <a:spcAft>
                <a:spcPts val="0"/>
              </a:spcAft>
              <a:buFont typeface="Wingdings" pitchFamily="2" charset="2"/>
              <a:buNone/>
              <a:defRPr/>
            </a:pPr>
            <a:endParaRPr lang="en-IN" sz="3600" b="1" dirty="0"/>
          </a:p>
        </p:txBody>
      </p:sp>
      <p:sp>
        <p:nvSpPr>
          <p:cNvPr id="5" name="Title 1"/>
          <p:cNvSpPr txBox="1">
            <a:spLocks/>
          </p:cNvSpPr>
          <p:nvPr/>
        </p:nvSpPr>
        <p:spPr>
          <a:xfrm>
            <a:off x="76200" y="0"/>
            <a:ext cx="8839200" cy="1371599"/>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defRPr/>
            </a:pPr>
            <a:r>
              <a:rPr lang="en-US" sz="3600" dirty="0" smtClean="0"/>
              <a:t>Hydro-Meteorological Data Observation</a:t>
            </a:r>
            <a:br>
              <a:rPr lang="en-US" sz="3600" dirty="0" smtClean="0"/>
            </a:br>
            <a:r>
              <a:rPr lang="en-US" sz="3600" dirty="0" smtClean="0"/>
              <a:t>PURPOSE</a:t>
            </a:r>
            <a:endParaRPr lang="en-IN" sz="3600" dirty="0"/>
          </a:p>
        </p:txBody>
      </p:sp>
    </p:spTree>
    <p:extLst>
      <p:ext uri="{BB962C8B-B14F-4D97-AF65-F5344CB8AC3E}">
        <p14:creationId xmlns:p14="http://schemas.microsoft.com/office/powerpoint/2010/main" val="16375186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HO-Network\HO_Network_maps_23Mar15\HO_Proposed.jpg"/>
          <p:cNvPicPr/>
          <p:nvPr/>
        </p:nvPicPr>
        <p:blipFill rotWithShape="1">
          <a:blip r:embed="rId2" cstate="print">
            <a:extLst>
              <a:ext uri="{28A0092B-C50C-407E-A947-70E740481C1C}">
                <a14:useLocalDpi xmlns:a14="http://schemas.microsoft.com/office/drawing/2010/main" val="0"/>
              </a:ext>
            </a:extLst>
          </a:blip>
          <a:srcRect t="4407"/>
          <a:stretch/>
        </p:blipFill>
        <p:spPr bwMode="auto">
          <a:xfrm>
            <a:off x="1371600" y="0"/>
            <a:ext cx="6172200" cy="6858000"/>
          </a:xfrm>
          <a:prstGeom prst="rect">
            <a:avLst/>
          </a:prstGeom>
          <a:noFill/>
          <a:ln>
            <a:noFill/>
          </a:ln>
        </p:spPr>
      </p:pic>
      <p:sp>
        <p:nvSpPr>
          <p:cNvPr id="3" name="Rectangle 2"/>
          <p:cNvSpPr/>
          <p:nvPr/>
        </p:nvSpPr>
        <p:spPr>
          <a:xfrm>
            <a:off x="1638300" y="45720"/>
            <a:ext cx="5638800" cy="400110"/>
          </a:xfrm>
          <a:prstGeom prst="rect">
            <a:avLst/>
          </a:prstGeom>
        </p:spPr>
        <p:txBody>
          <a:bodyPr wrap="square">
            <a:spAutoFit/>
          </a:bodyPr>
          <a:lstStyle/>
          <a:p>
            <a:r>
              <a:rPr lang="en-US" sz="2000" b="1" dirty="0" smtClean="0">
                <a:solidFill>
                  <a:srgbClr val="FF0000"/>
                </a:solidFill>
              </a:rPr>
              <a:t>Proposed Hydro-Meteorological Station (1917)</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HO-Network\Ho_network_26Mar15\HO_Proposed_800.jpg"/>
          <p:cNvPicPr/>
          <p:nvPr/>
        </p:nvPicPr>
        <p:blipFill rotWithShape="1">
          <a:blip r:embed="rId2" cstate="print">
            <a:extLst>
              <a:ext uri="{28A0092B-C50C-407E-A947-70E740481C1C}">
                <a14:useLocalDpi xmlns:a14="http://schemas.microsoft.com/office/drawing/2010/main" val="0"/>
              </a:ext>
            </a:extLst>
          </a:blip>
          <a:srcRect t="3893"/>
          <a:stretch/>
        </p:blipFill>
        <p:spPr bwMode="auto">
          <a:xfrm>
            <a:off x="1447800" y="0"/>
            <a:ext cx="6156960" cy="6858000"/>
          </a:xfrm>
          <a:prstGeom prst="rect">
            <a:avLst/>
          </a:prstGeom>
          <a:noFill/>
          <a:ln>
            <a:noFill/>
          </a:ln>
        </p:spPr>
      </p:pic>
      <p:sp>
        <p:nvSpPr>
          <p:cNvPr id="3" name="Rectangle 1"/>
          <p:cNvSpPr>
            <a:spLocks noChangeArrowheads="1"/>
          </p:cNvSpPr>
          <p:nvPr/>
        </p:nvSpPr>
        <p:spPr bwMode="auto">
          <a:xfrm>
            <a:off x="1737360" y="137011"/>
            <a:ext cx="573024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Calibri" pitchFamily="34" charset="0"/>
                <a:ea typeface="Calibri" pitchFamily="34" charset="0"/>
                <a:cs typeface="Mangal" pitchFamily="18" charset="0"/>
              </a:rPr>
              <a:t>Proposed Hydro-Meteorological Station (800) in 12</a:t>
            </a:r>
            <a:r>
              <a:rPr kumimoji="0" lang="en-US" b="1" i="0" u="none" strike="noStrike" cap="none" normalizeH="0" baseline="30000" dirty="0" smtClean="0">
                <a:ln>
                  <a:noFill/>
                </a:ln>
                <a:solidFill>
                  <a:srgbClr val="FF0000"/>
                </a:solidFill>
                <a:effectLst/>
                <a:latin typeface="Calibri" pitchFamily="34" charset="0"/>
                <a:ea typeface="Calibri" pitchFamily="34" charset="0"/>
                <a:cs typeface="Mangal" pitchFamily="18" charset="0"/>
              </a:rPr>
              <a:t>th</a:t>
            </a:r>
            <a:r>
              <a:rPr kumimoji="0" lang="en-US" b="1" i="0" u="none" strike="noStrike" cap="none" normalizeH="0" baseline="0" dirty="0" smtClean="0">
                <a:ln>
                  <a:noFill/>
                </a:ln>
                <a:solidFill>
                  <a:srgbClr val="FF0000"/>
                </a:solidFill>
                <a:effectLst/>
                <a:latin typeface="Calibri" pitchFamily="34" charset="0"/>
                <a:ea typeface="Calibri" pitchFamily="34" charset="0"/>
                <a:cs typeface="Mangal" pitchFamily="18" charset="0"/>
              </a:rPr>
              <a:t> Plan</a:t>
            </a:r>
            <a:endParaRPr kumimoji="0" lang="en-US" sz="28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0"/>
          <a:ext cx="9143999"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a:bodyPr>
          <a:lstStyle/>
          <a:p>
            <a:r>
              <a:rPr lang="en-US" sz="3600" b="1" dirty="0" smtClean="0"/>
              <a:t>Proposed 800 HO sites during 12</a:t>
            </a:r>
            <a:r>
              <a:rPr lang="en-US" sz="3600" b="1" baseline="30000" dirty="0" smtClean="0"/>
              <a:t>th</a:t>
            </a:r>
            <a:r>
              <a:rPr lang="en-US" sz="3600" b="1" dirty="0" smtClean="0"/>
              <a:t> Plan</a:t>
            </a:r>
            <a:endParaRPr lang="en-US" sz="3600" b="1" dirty="0"/>
          </a:p>
        </p:txBody>
      </p:sp>
      <p:graphicFrame>
        <p:nvGraphicFramePr>
          <p:cNvPr id="4" name="Table 3"/>
          <p:cNvGraphicFramePr>
            <a:graphicFrameLocks noGrp="1"/>
          </p:cNvGraphicFramePr>
          <p:nvPr>
            <p:extLst>
              <p:ext uri="{D42A27DB-BD31-4B8C-83A1-F6EECF244321}">
                <p14:modId xmlns:p14="http://schemas.microsoft.com/office/powerpoint/2010/main" val="3226752330"/>
              </p:ext>
            </p:extLst>
          </p:nvPr>
        </p:nvGraphicFramePr>
        <p:xfrm>
          <a:off x="-1" y="1600200"/>
          <a:ext cx="9144002" cy="5257800"/>
        </p:xfrm>
        <a:graphic>
          <a:graphicData uri="http://schemas.openxmlformats.org/drawingml/2006/table">
            <a:tbl>
              <a:tblPr firstRow="1" firstCol="1" bandRow="1">
                <a:tableStyleId>{616DA210-FB5B-4158-B5E0-FEB733F419BA}</a:tableStyleId>
              </a:tblPr>
              <a:tblGrid>
                <a:gridCol w="2486526"/>
                <a:gridCol w="871465"/>
                <a:gridCol w="624281"/>
                <a:gridCol w="624281"/>
                <a:gridCol w="729692"/>
                <a:gridCol w="676986"/>
                <a:gridCol w="844476"/>
                <a:gridCol w="921781"/>
                <a:gridCol w="1364514"/>
              </a:tblGrid>
              <a:tr h="304800">
                <a:tc>
                  <a:txBody>
                    <a:bodyPr/>
                    <a:lstStyle/>
                    <a:p>
                      <a:pPr>
                        <a:lnSpc>
                          <a:spcPct val="115000"/>
                        </a:lnSpc>
                        <a:spcAft>
                          <a:spcPts val="0"/>
                        </a:spcAft>
                      </a:pPr>
                      <a:r>
                        <a:rPr lang="en-US" sz="2000" dirty="0">
                          <a:effectLst/>
                        </a:rPr>
                        <a:t>States</a:t>
                      </a:r>
                      <a:endParaRPr lang="en-US" sz="2000" b="1" dirty="0">
                        <a:effectLst/>
                        <a:latin typeface="Calibri"/>
                        <a:ea typeface="Calibri"/>
                        <a:cs typeface="Times New Roman"/>
                      </a:endParaRPr>
                    </a:p>
                  </a:txBody>
                  <a:tcPr marL="52465" marR="52465" marT="0" marB="0" anchor="b"/>
                </a:tc>
                <a:tc>
                  <a:txBody>
                    <a:bodyPr/>
                    <a:lstStyle/>
                    <a:p>
                      <a:pPr>
                        <a:lnSpc>
                          <a:spcPct val="115000"/>
                        </a:lnSpc>
                        <a:spcAft>
                          <a:spcPts val="0"/>
                        </a:spcAft>
                      </a:pPr>
                      <a:r>
                        <a:rPr lang="en-US" sz="2000" dirty="0" smtClean="0">
                          <a:effectLst/>
                        </a:rPr>
                        <a:t>FCS</a:t>
                      </a:r>
                      <a:endParaRPr lang="en-US" sz="2000" b="1" dirty="0">
                        <a:effectLst/>
                        <a:latin typeface="Calibri"/>
                        <a:ea typeface="Calibri"/>
                        <a:cs typeface="Times New Roman"/>
                      </a:endParaRPr>
                    </a:p>
                  </a:txBody>
                  <a:tcPr marL="52465" marR="52465" marT="0" marB="0" anchor="b"/>
                </a:tc>
                <a:tc>
                  <a:txBody>
                    <a:bodyPr/>
                    <a:lstStyle/>
                    <a:p>
                      <a:pPr>
                        <a:lnSpc>
                          <a:spcPct val="115000"/>
                        </a:lnSpc>
                        <a:spcAft>
                          <a:spcPts val="0"/>
                        </a:spcAft>
                      </a:pPr>
                      <a:r>
                        <a:rPr lang="en-US" sz="2000" dirty="0">
                          <a:effectLst/>
                        </a:rPr>
                        <a:t>G</a:t>
                      </a:r>
                      <a:endParaRPr lang="en-US" sz="2000" b="1" dirty="0">
                        <a:effectLst/>
                        <a:latin typeface="Calibri"/>
                        <a:ea typeface="Calibri"/>
                        <a:cs typeface="Times New Roman"/>
                      </a:endParaRPr>
                    </a:p>
                  </a:txBody>
                  <a:tcPr marL="52465" marR="52465" marT="0" marB="0" anchor="b"/>
                </a:tc>
                <a:tc>
                  <a:txBody>
                    <a:bodyPr/>
                    <a:lstStyle/>
                    <a:p>
                      <a:pPr>
                        <a:lnSpc>
                          <a:spcPct val="115000"/>
                        </a:lnSpc>
                        <a:spcAft>
                          <a:spcPts val="0"/>
                        </a:spcAft>
                      </a:pPr>
                      <a:r>
                        <a:rPr lang="en-US" sz="2000" dirty="0">
                          <a:effectLst/>
                        </a:rPr>
                        <a:t>GD</a:t>
                      </a:r>
                      <a:endParaRPr lang="en-US" sz="2000" b="1" dirty="0">
                        <a:effectLst/>
                        <a:latin typeface="Calibri"/>
                        <a:ea typeface="Calibri"/>
                        <a:cs typeface="Times New Roman"/>
                      </a:endParaRPr>
                    </a:p>
                  </a:txBody>
                  <a:tcPr marL="52465" marR="52465" marT="0" marB="0" anchor="b"/>
                </a:tc>
                <a:tc>
                  <a:txBody>
                    <a:bodyPr/>
                    <a:lstStyle/>
                    <a:p>
                      <a:pPr>
                        <a:lnSpc>
                          <a:spcPct val="115000"/>
                        </a:lnSpc>
                        <a:spcAft>
                          <a:spcPts val="0"/>
                        </a:spcAft>
                      </a:pPr>
                      <a:r>
                        <a:rPr lang="en-US" sz="2000">
                          <a:effectLst/>
                        </a:rPr>
                        <a:t>GDQ</a:t>
                      </a:r>
                      <a:endParaRPr lang="en-US" sz="2000" b="1">
                        <a:effectLst/>
                        <a:latin typeface="Calibri"/>
                        <a:ea typeface="Calibri"/>
                        <a:cs typeface="Times New Roman"/>
                      </a:endParaRPr>
                    </a:p>
                  </a:txBody>
                  <a:tcPr marL="52465" marR="52465" marT="0" marB="0" anchor="b"/>
                </a:tc>
                <a:tc>
                  <a:txBody>
                    <a:bodyPr/>
                    <a:lstStyle/>
                    <a:p>
                      <a:pPr>
                        <a:lnSpc>
                          <a:spcPct val="115000"/>
                        </a:lnSpc>
                        <a:spcAft>
                          <a:spcPts val="0"/>
                        </a:spcAft>
                      </a:pPr>
                      <a:r>
                        <a:rPr lang="en-US" sz="2000">
                          <a:effectLst/>
                        </a:rPr>
                        <a:t>GDS</a:t>
                      </a:r>
                      <a:endParaRPr lang="en-US" sz="2000" b="1">
                        <a:effectLst/>
                        <a:latin typeface="Calibri"/>
                        <a:ea typeface="Calibri"/>
                        <a:cs typeface="Times New Roman"/>
                      </a:endParaRPr>
                    </a:p>
                  </a:txBody>
                  <a:tcPr marL="52465" marR="52465" marT="0" marB="0" anchor="b"/>
                </a:tc>
                <a:tc>
                  <a:txBody>
                    <a:bodyPr/>
                    <a:lstStyle/>
                    <a:p>
                      <a:pPr>
                        <a:lnSpc>
                          <a:spcPct val="115000"/>
                        </a:lnSpc>
                        <a:spcAft>
                          <a:spcPts val="0"/>
                        </a:spcAft>
                      </a:pPr>
                      <a:r>
                        <a:rPr lang="en-US" sz="2000">
                          <a:effectLst/>
                        </a:rPr>
                        <a:t>GDSQ</a:t>
                      </a:r>
                      <a:endParaRPr lang="en-US" sz="2000" b="1">
                        <a:effectLst/>
                        <a:latin typeface="Calibri"/>
                        <a:ea typeface="Calibri"/>
                        <a:cs typeface="Times New Roman"/>
                      </a:endParaRPr>
                    </a:p>
                  </a:txBody>
                  <a:tcPr marL="52465" marR="52465" marT="0" marB="0" anchor="b"/>
                </a:tc>
                <a:tc>
                  <a:txBody>
                    <a:bodyPr/>
                    <a:lstStyle/>
                    <a:p>
                      <a:pPr>
                        <a:lnSpc>
                          <a:spcPct val="115000"/>
                        </a:lnSpc>
                        <a:spcAft>
                          <a:spcPts val="0"/>
                        </a:spcAft>
                      </a:pPr>
                      <a:r>
                        <a:rPr lang="en-US" sz="1800" dirty="0">
                          <a:effectLst/>
                        </a:rPr>
                        <a:t>SG &amp; M</a:t>
                      </a:r>
                      <a:endParaRPr lang="en-US" sz="1800" b="1" dirty="0">
                        <a:effectLst/>
                        <a:latin typeface="Calibri"/>
                        <a:ea typeface="Calibri"/>
                        <a:cs typeface="Times New Roman"/>
                      </a:endParaRPr>
                    </a:p>
                  </a:txBody>
                  <a:tcPr marL="52465" marR="52465" marT="0" marB="0" anchor="b"/>
                </a:tc>
                <a:tc>
                  <a:txBody>
                    <a:bodyPr/>
                    <a:lstStyle/>
                    <a:p>
                      <a:pPr>
                        <a:lnSpc>
                          <a:spcPct val="115000"/>
                        </a:lnSpc>
                        <a:spcAft>
                          <a:spcPts val="0"/>
                        </a:spcAft>
                      </a:pPr>
                      <a:r>
                        <a:rPr lang="en-US" sz="1800" dirty="0">
                          <a:effectLst/>
                        </a:rPr>
                        <a:t>Grand Total</a:t>
                      </a:r>
                      <a:endParaRPr lang="en-US" sz="1800" b="1" dirty="0">
                        <a:effectLst/>
                        <a:latin typeface="Calibri"/>
                        <a:ea typeface="Calibri"/>
                        <a:cs typeface="Times New Roman"/>
                      </a:endParaRPr>
                    </a:p>
                  </a:txBody>
                  <a:tcPr marL="52465" marR="52465" marT="0" marB="0" anchor="b"/>
                </a:tc>
              </a:tr>
              <a:tr h="306753">
                <a:tc>
                  <a:txBody>
                    <a:bodyPr/>
                    <a:lstStyle/>
                    <a:p>
                      <a:pPr>
                        <a:lnSpc>
                          <a:spcPct val="115000"/>
                        </a:lnSpc>
                        <a:spcAft>
                          <a:spcPts val="0"/>
                        </a:spcAft>
                      </a:pPr>
                      <a:r>
                        <a:rPr lang="en-US" sz="2000">
                          <a:effectLst/>
                        </a:rPr>
                        <a:t>Andhra Pradesh</a:t>
                      </a:r>
                      <a:endParaRPr lang="en-US" sz="2000" b="1">
                        <a:effectLst/>
                        <a:latin typeface="Calibri"/>
                        <a:ea typeface="Calibri"/>
                        <a:cs typeface="Times New Roman"/>
                      </a:endParaRPr>
                    </a:p>
                  </a:txBody>
                  <a:tcPr marL="52465" marR="52465" marT="0" marB="0" anchor="b"/>
                </a:tc>
                <a:tc>
                  <a:txBody>
                    <a:bodyPr/>
                    <a:lstStyle/>
                    <a:p>
                      <a:pPr>
                        <a:lnSpc>
                          <a:spcPct val="115000"/>
                        </a:lnSpc>
                        <a:spcAft>
                          <a:spcPts val="0"/>
                        </a:spcAft>
                      </a:pPr>
                      <a:endParaRPr lang="en-US" sz="2000" b="1" dirty="0">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dirty="0">
                          <a:effectLst/>
                        </a:rPr>
                        <a:t>6</a:t>
                      </a:r>
                      <a:endParaRPr lang="en-US" sz="2000" b="1" dirty="0">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dirty="0">
                          <a:effectLst/>
                        </a:rPr>
                        <a:t>25</a:t>
                      </a:r>
                      <a:endParaRPr lang="en-US" sz="2000" b="1" dirty="0">
                        <a:effectLst/>
                        <a:latin typeface="Calibri"/>
                        <a:ea typeface="Calibri"/>
                        <a:cs typeface="Times New Roman"/>
                      </a:endParaRPr>
                    </a:p>
                  </a:txBody>
                  <a:tcPr marL="52465" marR="52465" marT="0" marB="0" anchor="b"/>
                </a:tc>
                <a:tc>
                  <a:txBody>
                    <a:bodyPr/>
                    <a:lstStyle/>
                    <a:p>
                      <a:pPr>
                        <a:lnSpc>
                          <a:spcPct val="115000"/>
                        </a:lnSpc>
                      </a:pPr>
                      <a:endParaRPr lang="en-US" sz="2000" b="1" dirty="0">
                        <a:effectLst/>
                        <a:latin typeface="Calibri"/>
                      </a:endParaRPr>
                    </a:p>
                  </a:txBody>
                  <a:tcPr marL="52465" marR="52465" marT="0" marB="0" anchor="b"/>
                </a:tc>
                <a:tc>
                  <a:txBody>
                    <a:bodyPr/>
                    <a:lstStyle/>
                    <a:p>
                      <a:pPr>
                        <a:lnSpc>
                          <a:spcPct val="115000"/>
                        </a:lnSpc>
                      </a:pPr>
                      <a:endParaRPr lang="en-US" sz="2000" b="1" dirty="0">
                        <a:effectLst/>
                        <a:latin typeface="Calibri"/>
                      </a:endParaRPr>
                    </a:p>
                  </a:txBody>
                  <a:tcPr marL="52465" marR="52465" marT="0" marB="0" anchor="b"/>
                </a:tc>
                <a:tc>
                  <a:txBody>
                    <a:bodyPr/>
                    <a:lstStyle/>
                    <a:p>
                      <a:pPr algn="r">
                        <a:lnSpc>
                          <a:spcPct val="115000"/>
                        </a:lnSpc>
                        <a:spcAft>
                          <a:spcPts val="0"/>
                        </a:spcAft>
                      </a:pPr>
                      <a:r>
                        <a:rPr lang="en-US" sz="2000" dirty="0">
                          <a:effectLst/>
                        </a:rPr>
                        <a:t>4</a:t>
                      </a:r>
                      <a:endParaRPr lang="en-US" sz="2000" b="1" dirty="0">
                        <a:effectLst/>
                        <a:latin typeface="Calibri"/>
                        <a:ea typeface="Calibri"/>
                        <a:cs typeface="Times New Roman"/>
                      </a:endParaRPr>
                    </a:p>
                  </a:txBody>
                  <a:tcPr marL="52465" marR="52465" marT="0" marB="0" anchor="b"/>
                </a:tc>
                <a:tc>
                  <a:txBody>
                    <a:bodyPr/>
                    <a:lstStyle/>
                    <a:p>
                      <a:pPr>
                        <a:lnSpc>
                          <a:spcPct val="115000"/>
                        </a:lnSpc>
                      </a:pPr>
                      <a:endParaRPr lang="en-US" sz="2000" b="1" dirty="0">
                        <a:effectLst/>
                        <a:latin typeface="Calibri"/>
                      </a:endParaRPr>
                    </a:p>
                  </a:txBody>
                  <a:tcPr marL="52465" marR="52465" marT="0" marB="0" anchor="b"/>
                </a:tc>
                <a:tc>
                  <a:txBody>
                    <a:bodyPr/>
                    <a:lstStyle/>
                    <a:p>
                      <a:pPr algn="r">
                        <a:lnSpc>
                          <a:spcPct val="115000"/>
                        </a:lnSpc>
                        <a:spcAft>
                          <a:spcPts val="0"/>
                        </a:spcAft>
                      </a:pPr>
                      <a:r>
                        <a:rPr lang="en-US" sz="2000" dirty="0">
                          <a:effectLst/>
                        </a:rPr>
                        <a:t>35</a:t>
                      </a:r>
                      <a:endParaRPr lang="en-US" sz="2000" b="1" dirty="0">
                        <a:effectLst/>
                        <a:latin typeface="Calibri"/>
                        <a:ea typeface="Calibri"/>
                        <a:cs typeface="Times New Roman"/>
                      </a:endParaRPr>
                    </a:p>
                  </a:txBody>
                  <a:tcPr marL="52465" marR="52465" marT="0" marB="0" anchor="b"/>
                </a:tc>
              </a:tr>
              <a:tr h="325881">
                <a:tc>
                  <a:txBody>
                    <a:bodyPr/>
                    <a:lstStyle/>
                    <a:p>
                      <a:pPr>
                        <a:lnSpc>
                          <a:spcPct val="115000"/>
                        </a:lnSpc>
                        <a:spcAft>
                          <a:spcPts val="0"/>
                        </a:spcAft>
                      </a:pPr>
                      <a:r>
                        <a:rPr lang="en-US" sz="2000" dirty="0">
                          <a:effectLst/>
                        </a:rPr>
                        <a:t>Arunachal Pradesh</a:t>
                      </a:r>
                      <a:endParaRPr lang="en-US" sz="2000" b="1" dirty="0">
                        <a:effectLst/>
                        <a:latin typeface="Calibri"/>
                        <a:ea typeface="Calibri"/>
                        <a:cs typeface="Times New Roman"/>
                      </a:endParaRPr>
                    </a:p>
                  </a:txBody>
                  <a:tcPr marL="52465" marR="52465" marT="0" marB="0" anchor="b"/>
                </a:tc>
                <a:tc>
                  <a:txBody>
                    <a:bodyPr/>
                    <a:lstStyle/>
                    <a:p>
                      <a:pPr>
                        <a:lnSpc>
                          <a:spcPct val="115000"/>
                        </a:lnSpc>
                        <a:spcAft>
                          <a:spcPts val="0"/>
                        </a:spcAft>
                      </a:pPr>
                      <a:endParaRPr lang="en-US" sz="2000" b="1" dirty="0">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12</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7</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2</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2</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12</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dirty="0">
                          <a:effectLst/>
                        </a:rPr>
                        <a:t>35</a:t>
                      </a:r>
                      <a:endParaRPr lang="en-US" sz="2000" b="1" dirty="0">
                        <a:effectLst/>
                        <a:latin typeface="Calibri"/>
                        <a:ea typeface="Calibri"/>
                        <a:cs typeface="Times New Roman"/>
                      </a:endParaRPr>
                    </a:p>
                  </a:txBody>
                  <a:tcPr marL="52465" marR="52465" marT="0" marB="0" anchor="b"/>
                </a:tc>
              </a:tr>
              <a:tr h="325881">
                <a:tc>
                  <a:txBody>
                    <a:bodyPr/>
                    <a:lstStyle/>
                    <a:p>
                      <a:pPr>
                        <a:lnSpc>
                          <a:spcPct val="115000"/>
                        </a:lnSpc>
                        <a:spcAft>
                          <a:spcPts val="0"/>
                        </a:spcAft>
                      </a:pPr>
                      <a:r>
                        <a:rPr lang="en-US" sz="2000">
                          <a:effectLst/>
                        </a:rPr>
                        <a:t>Assam</a:t>
                      </a:r>
                      <a:endParaRPr lang="en-US" sz="2000" b="1">
                        <a:effectLst/>
                        <a:latin typeface="Calibri"/>
                        <a:ea typeface="Calibri"/>
                        <a:cs typeface="Times New Roman"/>
                      </a:endParaRPr>
                    </a:p>
                  </a:txBody>
                  <a:tcPr marL="52465" marR="52465" marT="0" marB="0" anchor="b"/>
                </a:tc>
                <a:tc>
                  <a:txBody>
                    <a:bodyPr/>
                    <a:lstStyle/>
                    <a:p>
                      <a:pPr>
                        <a:lnSpc>
                          <a:spcPct val="115000"/>
                        </a:lnSpc>
                        <a:spcAft>
                          <a:spcPts val="0"/>
                        </a:spcAft>
                      </a:pP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21</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22</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6</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dirty="0">
                        <a:effectLst/>
                        <a:latin typeface="Calibri"/>
                      </a:endParaRPr>
                    </a:p>
                  </a:txBody>
                  <a:tcPr marL="52465" marR="52465" marT="0" marB="0" anchor="b"/>
                </a:tc>
                <a:tc>
                  <a:txBody>
                    <a:bodyPr/>
                    <a:lstStyle/>
                    <a:p>
                      <a:pPr algn="r">
                        <a:lnSpc>
                          <a:spcPct val="115000"/>
                        </a:lnSpc>
                        <a:spcAft>
                          <a:spcPts val="0"/>
                        </a:spcAft>
                      </a:pPr>
                      <a:r>
                        <a:rPr lang="en-US" sz="2000">
                          <a:effectLst/>
                        </a:rPr>
                        <a:t>49</a:t>
                      </a:r>
                      <a:endParaRPr lang="en-US" sz="2000" b="1">
                        <a:effectLst/>
                        <a:latin typeface="Calibri"/>
                        <a:ea typeface="Calibri"/>
                        <a:cs typeface="Times New Roman"/>
                      </a:endParaRPr>
                    </a:p>
                  </a:txBody>
                  <a:tcPr marL="52465" marR="52465" marT="0" marB="0" anchor="b"/>
                </a:tc>
              </a:tr>
              <a:tr h="325881">
                <a:tc>
                  <a:txBody>
                    <a:bodyPr/>
                    <a:lstStyle/>
                    <a:p>
                      <a:pPr>
                        <a:lnSpc>
                          <a:spcPct val="115000"/>
                        </a:lnSpc>
                        <a:spcAft>
                          <a:spcPts val="0"/>
                        </a:spcAft>
                      </a:pPr>
                      <a:r>
                        <a:rPr lang="en-US" sz="2000">
                          <a:effectLst/>
                        </a:rPr>
                        <a:t>Bihar</a:t>
                      </a:r>
                      <a:endParaRPr lang="en-US" sz="2000" b="1">
                        <a:effectLst/>
                        <a:latin typeface="Calibri"/>
                        <a:ea typeface="Calibri"/>
                        <a:cs typeface="Times New Roman"/>
                      </a:endParaRPr>
                    </a:p>
                  </a:txBody>
                  <a:tcPr marL="52465" marR="52465" marT="0" marB="0" anchor="b"/>
                </a:tc>
                <a:tc>
                  <a:txBody>
                    <a:bodyPr/>
                    <a:lstStyle/>
                    <a:p>
                      <a:pPr>
                        <a:lnSpc>
                          <a:spcPct val="115000"/>
                        </a:lnSpc>
                        <a:spcAft>
                          <a:spcPts val="0"/>
                        </a:spcAft>
                      </a:pP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39</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14</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1</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1</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8</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63</a:t>
                      </a:r>
                      <a:endParaRPr lang="en-US" sz="2000" b="1">
                        <a:effectLst/>
                        <a:latin typeface="Calibri"/>
                        <a:ea typeface="Calibri"/>
                        <a:cs typeface="Times New Roman"/>
                      </a:endParaRPr>
                    </a:p>
                  </a:txBody>
                  <a:tcPr marL="52465" marR="52465" marT="0" marB="0" anchor="b"/>
                </a:tc>
              </a:tr>
              <a:tr h="325881">
                <a:tc>
                  <a:txBody>
                    <a:bodyPr/>
                    <a:lstStyle/>
                    <a:p>
                      <a:pPr>
                        <a:lnSpc>
                          <a:spcPct val="115000"/>
                        </a:lnSpc>
                        <a:spcAft>
                          <a:spcPts val="0"/>
                        </a:spcAft>
                      </a:pPr>
                      <a:r>
                        <a:rPr lang="en-US" sz="2000">
                          <a:effectLst/>
                        </a:rPr>
                        <a:t>Chhattisgarh</a:t>
                      </a:r>
                      <a:endParaRPr lang="en-US" sz="2000" b="1">
                        <a:effectLst/>
                        <a:latin typeface="Calibri"/>
                        <a:ea typeface="Calibri"/>
                        <a:cs typeface="Times New Roman"/>
                      </a:endParaRPr>
                    </a:p>
                  </a:txBody>
                  <a:tcPr marL="52465" marR="52465" marT="0" marB="0" anchor="b"/>
                </a:tc>
                <a:tc>
                  <a:txBody>
                    <a:bodyPr/>
                    <a:lstStyle/>
                    <a:p>
                      <a:pPr>
                        <a:lnSpc>
                          <a:spcPct val="115000"/>
                        </a:lnSpc>
                        <a:spcAft>
                          <a:spcPts val="0"/>
                        </a:spcAft>
                      </a:pP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6</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4</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dirty="0">
                        <a:effectLst/>
                        <a:latin typeface="Calibri"/>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3</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dirty="0">
                        <a:effectLst/>
                        <a:latin typeface="Calibri"/>
                      </a:endParaRPr>
                    </a:p>
                  </a:txBody>
                  <a:tcPr marL="52465" marR="52465" marT="0" marB="0" anchor="b"/>
                </a:tc>
                <a:tc>
                  <a:txBody>
                    <a:bodyPr/>
                    <a:lstStyle/>
                    <a:p>
                      <a:pPr algn="r">
                        <a:lnSpc>
                          <a:spcPct val="115000"/>
                        </a:lnSpc>
                        <a:spcAft>
                          <a:spcPts val="0"/>
                        </a:spcAft>
                      </a:pPr>
                      <a:r>
                        <a:rPr lang="en-US" sz="2000">
                          <a:effectLst/>
                        </a:rPr>
                        <a:t>13</a:t>
                      </a:r>
                      <a:endParaRPr lang="en-US" sz="2000" b="1">
                        <a:effectLst/>
                        <a:latin typeface="Calibri"/>
                        <a:ea typeface="Calibri"/>
                        <a:cs typeface="Times New Roman"/>
                      </a:endParaRPr>
                    </a:p>
                  </a:txBody>
                  <a:tcPr marL="52465" marR="52465" marT="0" marB="0" anchor="b"/>
                </a:tc>
              </a:tr>
              <a:tr h="325881">
                <a:tc>
                  <a:txBody>
                    <a:bodyPr/>
                    <a:lstStyle/>
                    <a:p>
                      <a:pPr>
                        <a:lnSpc>
                          <a:spcPct val="115000"/>
                        </a:lnSpc>
                        <a:spcAft>
                          <a:spcPts val="0"/>
                        </a:spcAft>
                      </a:pPr>
                      <a:r>
                        <a:rPr lang="en-US" sz="2000">
                          <a:effectLst/>
                        </a:rPr>
                        <a:t>Delhi</a:t>
                      </a:r>
                      <a:endParaRPr lang="en-US" sz="2000" b="1">
                        <a:effectLst/>
                        <a:latin typeface="Calibri"/>
                        <a:ea typeface="Calibri"/>
                        <a:cs typeface="Times New Roman"/>
                      </a:endParaRPr>
                    </a:p>
                  </a:txBody>
                  <a:tcPr marL="52465" marR="52465" marT="0" marB="0" anchor="b"/>
                </a:tc>
                <a:tc>
                  <a:txBody>
                    <a:bodyPr/>
                    <a:lstStyle/>
                    <a:p>
                      <a:pPr>
                        <a:lnSpc>
                          <a:spcPct val="115000"/>
                        </a:lnSpc>
                        <a:spcAft>
                          <a:spcPts val="0"/>
                        </a:spcAft>
                      </a:pP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1</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1</a:t>
                      </a:r>
                      <a:endParaRPr lang="en-US" sz="2000" b="1">
                        <a:effectLst/>
                        <a:latin typeface="Calibri"/>
                        <a:ea typeface="Calibri"/>
                        <a:cs typeface="Times New Roman"/>
                      </a:endParaRPr>
                    </a:p>
                  </a:txBody>
                  <a:tcPr marL="52465" marR="52465" marT="0" marB="0" anchor="b"/>
                </a:tc>
              </a:tr>
              <a:tr h="325881">
                <a:tc>
                  <a:txBody>
                    <a:bodyPr/>
                    <a:lstStyle/>
                    <a:p>
                      <a:pPr>
                        <a:lnSpc>
                          <a:spcPct val="115000"/>
                        </a:lnSpc>
                        <a:spcAft>
                          <a:spcPts val="0"/>
                        </a:spcAft>
                      </a:pPr>
                      <a:r>
                        <a:rPr lang="en-US" sz="2000">
                          <a:effectLst/>
                        </a:rPr>
                        <a:t>Gujarat</a:t>
                      </a:r>
                      <a:endParaRPr lang="en-US" sz="2000" b="1">
                        <a:effectLst/>
                        <a:latin typeface="Calibri"/>
                        <a:ea typeface="Calibri"/>
                        <a:cs typeface="Times New Roman"/>
                      </a:endParaRPr>
                    </a:p>
                  </a:txBody>
                  <a:tcPr marL="52465" marR="52465" marT="0" marB="0" anchor="b"/>
                </a:tc>
                <a:tc>
                  <a:txBody>
                    <a:bodyPr/>
                    <a:lstStyle/>
                    <a:p>
                      <a:pPr>
                        <a:lnSpc>
                          <a:spcPct val="115000"/>
                        </a:lnSpc>
                        <a:spcAft>
                          <a:spcPts val="0"/>
                        </a:spcAft>
                      </a:pP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3</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2</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5</a:t>
                      </a:r>
                      <a:endParaRPr lang="en-US" sz="2000" b="1">
                        <a:effectLst/>
                        <a:latin typeface="Calibri"/>
                        <a:ea typeface="Calibri"/>
                        <a:cs typeface="Times New Roman"/>
                      </a:endParaRPr>
                    </a:p>
                  </a:txBody>
                  <a:tcPr marL="52465" marR="52465" marT="0" marB="0" anchor="b"/>
                </a:tc>
              </a:tr>
              <a:tr h="325881">
                <a:tc>
                  <a:txBody>
                    <a:bodyPr/>
                    <a:lstStyle/>
                    <a:p>
                      <a:pPr>
                        <a:lnSpc>
                          <a:spcPct val="115000"/>
                        </a:lnSpc>
                        <a:spcAft>
                          <a:spcPts val="0"/>
                        </a:spcAft>
                      </a:pPr>
                      <a:r>
                        <a:rPr lang="en-US" sz="2000">
                          <a:effectLst/>
                        </a:rPr>
                        <a:t>Haryana</a:t>
                      </a:r>
                      <a:endParaRPr lang="en-US" sz="2000" b="1">
                        <a:effectLst/>
                        <a:latin typeface="Calibri"/>
                        <a:ea typeface="Calibri"/>
                        <a:cs typeface="Times New Roman"/>
                      </a:endParaRPr>
                    </a:p>
                  </a:txBody>
                  <a:tcPr marL="52465" marR="52465" marT="0" marB="0" anchor="b"/>
                </a:tc>
                <a:tc>
                  <a:txBody>
                    <a:bodyPr/>
                    <a:lstStyle/>
                    <a:p>
                      <a:pPr>
                        <a:lnSpc>
                          <a:spcPct val="115000"/>
                        </a:lnSpc>
                        <a:spcAft>
                          <a:spcPts val="0"/>
                        </a:spcAft>
                      </a:pP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7</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1</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8</a:t>
                      </a:r>
                      <a:endParaRPr lang="en-US" sz="2000" b="1">
                        <a:effectLst/>
                        <a:latin typeface="Calibri"/>
                        <a:ea typeface="Calibri"/>
                        <a:cs typeface="Times New Roman"/>
                      </a:endParaRPr>
                    </a:p>
                  </a:txBody>
                  <a:tcPr marL="52465" marR="52465" marT="0" marB="0" anchor="b"/>
                </a:tc>
              </a:tr>
              <a:tr h="325881">
                <a:tc>
                  <a:txBody>
                    <a:bodyPr/>
                    <a:lstStyle/>
                    <a:p>
                      <a:pPr>
                        <a:lnSpc>
                          <a:spcPct val="115000"/>
                        </a:lnSpc>
                        <a:spcAft>
                          <a:spcPts val="0"/>
                        </a:spcAft>
                      </a:pPr>
                      <a:r>
                        <a:rPr lang="en-US" sz="2000">
                          <a:effectLst/>
                        </a:rPr>
                        <a:t>Himachal Pradesh</a:t>
                      </a:r>
                      <a:endParaRPr lang="en-US" sz="2000" b="1">
                        <a:effectLst/>
                        <a:latin typeface="Calibri"/>
                        <a:ea typeface="Calibri"/>
                        <a:cs typeface="Times New Roman"/>
                      </a:endParaRPr>
                    </a:p>
                  </a:txBody>
                  <a:tcPr marL="52465" marR="52465" marT="0" marB="0" anchor="b"/>
                </a:tc>
                <a:tc>
                  <a:txBody>
                    <a:bodyPr/>
                    <a:lstStyle/>
                    <a:p>
                      <a:pPr>
                        <a:lnSpc>
                          <a:spcPct val="115000"/>
                        </a:lnSpc>
                        <a:spcAft>
                          <a:spcPts val="0"/>
                        </a:spcAft>
                      </a:pP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2</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3</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3</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3</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15</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26</a:t>
                      </a:r>
                      <a:endParaRPr lang="en-US" sz="2000" b="1">
                        <a:effectLst/>
                        <a:latin typeface="Calibri"/>
                        <a:ea typeface="Calibri"/>
                        <a:cs typeface="Times New Roman"/>
                      </a:endParaRPr>
                    </a:p>
                  </a:txBody>
                  <a:tcPr marL="52465" marR="52465" marT="0" marB="0" anchor="b"/>
                </a:tc>
              </a:tr>
              <a:tr h="325881">
                <a:tc>
                  <a:txBody>
                    <a:bodyPr/>
                    <a:lstStyle/>
                    <a:p>
                      <a:pPr>
                        <a:lnSpc>
                          <a:spcPct val="115000"/>
                        </a:lnSpc>
                        <a:spcAft>
                          <a:spcPts val="0"/>
                        </a:spcAft>
                      </a:pPr>
                      <a:r>
                        <a:rPr lang="en-US" sz="2000">
                          <a:effectLst/>
                        </a:rPr>
                        <a:t>Jammu &amp; Kashmir</a:t>
                      </a:r>
                      <a:endParaRPr lang="en-US" sz="2000" b="1">
                        <a:effectLst/>
                        <a:latin typeface="Calibri"/>
                        <a:ea typeface="Calibri"/>
                        <a:cs typeface="Times New Roman"/>
                      </a:endParaRPr>
                    </a:p>
                  </a:txBody>
                  <a:tcPr marL="52465" marR="52465" marT="0" marB="0" anchor="b"/>
                </a:tc>
                <a:tc>
                  <a:txBody>
                    <a:bodyPr/>
                    <a:lstStyle/>
                    <a:p>
                      <a:pPr>
                        <a:lnSpc>
                          <a:spcPct val="115000"/>
                        </a:lnSpc>
                        <a:spcAft>
                          <a:spcPts val="0"/>
                        </a:spcAft>
                      </a:pP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16</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5</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6</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2</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4</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33</a:t>
                      </a:r>
                      <a:endParaRPr lang="en-US" sz="2000" b="1">
                        <a:effectLst/>
                        <a:latin typeface="Calibri"/>
                        <a:ea typeface="Calibri"/>
                        <a:cs typeface="Times New Roman"/>
                      </a:endParaRPr>
                    </a:p>
                  </a:txBody>
                  <a:tcPr marL="52465" marR="52465" marT="0" marB="0" anchor="b"/>
                </a:tc>
              </a:tr>
              <a:tr h="325881">
                <a:tc>
                  <a:txBody>
                    <a:bodyPr/>
                    <a:lstStyle/>
                    <a:p>
                      <a:pPr>
                        <a:lnSpc>
                          <a:spcPct val="115000"/>
                        </a:lnSpc>
                        <a:spcAft>
                          <a:spcPts val="0"/>
                        </a:spcAft>
                      </a:pPr>
                      <a:r>
                        <a:rPr lang="en-US" sz="2000">
                          <a:effectLst/>
                        </a:rPr>
                        <a:t>Jharkhand</a:t>
                      </a:r>
                      <a:endParaRPr lang="en-US" sz="2000" b="1">
                        <a:effectLst/>
                        <a:latin typeface="Calibri"/>
                        <a:ea typeface="Calibri"/>
                        <a:cs typeface="Times New Roman"/>
                      </a:endParaRPr>
                    </a:p>
                  </a:txBody>
                  <a:tcPr marL="52465" marR="52465" marT="0" marB="0" anchor="b"/>
                </a:tc>
                <a:tc>
                  <a:txBody>
                    <a:bodyPr/>
                    <a:lstStyle/>
                    <a:p>
                      <a:pPr>
                        <a:lnSpc>
                          <a:spcPct val="115000"/>
                        </a:lnSpc>
                        <a:spcAft>
                          <a:spcPts val="0"/>
                        </a:spcAft>
                      </a:pP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5</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1</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1</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7</a:t>
                      </a:r>
                      <a:endParaRPr lang="en-US" sz="2000" b="1">
                        <a:effectLst/>
                        <a:latin typeface="Calibri"/>
                        <a:ea typeface="Calibri"/>
                        <a:cs typeface="Times New Roman"/>
                      </a:endParaRPr>
                    </a:p>
                  </a:txBody>
                  <a:tcPr marL="52465" marR="52465" marT="0" marB="0" anchor="b"/>
                </a:tc>
              </a:tr>
              <a:tr h="325881">
                <a:tc>
                  <a:txBody>
                    <a:bodyPr/>
                    <a:lstStyle/>
                    <a:p>
                      <a:pPr>
                        <a:lnSpc>
                          <a:spcPct val="115000"/>
                        </a:lnSpc>
                        <a:spcAft>
                          <a:spcPts val="0"/>
                        </a:spcAft>
                      </a:pPr>
                      <a:r>
                        <a:rPr lang="en-US" sz="2000">
                          <a:effectLst/>
                        </a:rPr>
                        <a:t>Karnataka</a:t>
                      </a:r>
                      <a:endParaRPr lang="en-US" sz="2000" b="1">
                        <a:effectLst/>
                        <a:latin typeface="Calibri"/>
                        <a:ea typeface="Calibri"/>
                        <a:cs typeface="Times New Roman"/>
                      </a:endParaRPr>
                    </a:p>
                  </a:txBody>
                  <a:tcPr marL="52465" marR="52465" marT="0" marB="0" anchor="b"/>
                </a:tc>
                <a:tc>
                  <a:txBody>
                    <a:bodyPr/>
                    <a:lstStyle/>
                    <a:p>
                      <a:pPr>
                        <a:lnSpc>
                          <a:spcPct val="115000"/>
                        </a:lnSpc>
                        <a:spcAft>
                          <a:spcPts val="0"/>
                        </a:spcAft>
                      </a:pP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3</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22</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4</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29</a:t>
                      </a:r>
                      <a:endParaRPr lang="en-US" sz="2000" b="1">
                        <a:effectLst/>
                        <a:latin typeface="Calibri"/>
                        <a:ea typeface="Calibri"/>
                        <a:cs typeface="Times New Roman"/>
                      </a:endParaRPr>
                    </a:p>
                  </a:txBody>
                  <a:tcPr marL="52465" marR="52465" marT="0" marB="0" anchor="b"/>
                </a:tc>
              </a:tr>
              <a:tr h="325881">
                <a:tc>
                  <a:txBody>
                    <a:bodyPr/>
                    <a:lstStyle/>
                    <a:p>
                      <a:pPr>
                        <a:lnSpc>
                          <a:spcPct val="115000"/>
                        </a:lnSpc>
                        <a:spcAft>
                          <a:spcPts val="0"/>
                        </a:spcAft>
                      </a:pPr>
                      <a:r>
                        <a:rPr lang="en-US" sz="2000">
                          <a:effectLst/>
                        </a:rPr>
                        <a:t>Kerala</a:t>
                      </a:r>
                      <a:endParaRPr lang="en-US" sz="2000" b="1">
                        <a:effectLst/>
                        <a:latin typeface="Calibri"/>
                        <a:ea typeface="Calibri"/>
                        <a:cs typeface="Times New Roman"/>
                      </a:endParaRPr>
                    </a:p>
                  </a:txBody>
                  <a:tcPr marL="52465" marR="52465" marT="0" marB="0" anchor="b"/>
                </a:tc>
                <a:tc>
                  <a:txBody>
                    <a:bodyPr/>
                    <a:lstStyle/>
                    <a:p>
                      <a:pPr>
                        <a:lnSpc>
                          <a:spcPct val="115000"/>
                        </a:lnSpc>
                        <a:spcAft>
                          <a:spcPts val="0"/>
                        </a:spcAft>
                      </a:pP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16</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2</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18</a:t>
                      </a:r>
                      <a:endParaRPr lang="en-US" sz="2000" b="1">
                        <a:effectLst/>
                        <a:latin typeface="Calibri"/>
                        <a:ea typeface="Calibri"/>
                        <a:cs typeface="Times New Roman"/>
                      </a:endParaRPr>
                    </a:p>
                  </a:txBody>
                  <a:tcPr marL="52465" marR="52465" marT="0" marB="0" anchor="b"/>
                </a:tc>
              </a:tr>
              <a:tr h="325881">
                <a:tc>
                  <a:txBody>
                    <a:bodyPr/>
                    <a:lstStyle/>
                    <a:p>
                      <a:pPr>
                        <a:lnSpc>
                          <a:spcPct val="115000"/>
                        </a:lnSpc>
                        <a:spcAft>
                          <a:spcPts val="0"/>
                        </a:spcAft>
                      </a:pPr>
                      <a:r>
                        <a:rPr lang="en-US" sz="2000">
                          <a:effectLst/>
                        </a:rPr>
                        <a:t>Lakshadweep</a:t>
                      </a:r>
                      <a:endParaRPr lang="en-US" sz="2000" b="1">
                        <a:effectLst/>
                        <a:latin typeface="Calibri"/>
                        <a:ea typeface="Calibri"/>
                        <a:cs typeface="Times New Roman"/>
                      </a:endParaRPr>
                    </a:p>
                  </a:txBody>
                  <a:tcPr marL="52465" marR="52465" marT="0" marB="0" anchor="b"/>
                </a:tc>
                <a:tc>
                  <a:txBody>
                    <a:bodyPr/>
                    <a:lstStyle/>
                    <a:p>
                      <a:pPr>
                        <a:lnSpc>
                          <a:spcPct val="115000"/>
                        </a:lnSpc>
                        <a:spcAft>
                          <a:spcPts val="0"/>
                        </a:spcAft>
                      </a:pPr>
                      <a:r>
                        <a:rPr lang="en-US" sz="2000" dirty="0" smtClean="0">
                          <a:effectLst/>
                        </a:rPr>
                        <a:t>1</a:t>
                      </a:r>
                      <a:endParaRPr lang="en-US" sz="2000" b="1" dirty="0">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dirty="0">
                          <a:effectLst/>
                        </a:rPr>
                        <a:t>1</a:t>
                      </a:r>
                      <a:endParaRPr lang="en-US" sz="2000" b="1" dirty="0">
                        <a:effectLst/>
                        <a:latin typeface="Calibri"/>
                        <a:ea typeface="Calibri"/>
                        <a:cs typeface="Times New Roman"/>
                      </a:endParaRPr>
                    </a:p>
                  </a:txBody>
                  <a:tcPr marL="52465" marR="52465" marT="0" marB="0" anchor="b"/>
                </a:tc>
              </a:tr>
            </a:tbl>
          </a:graphicData>
        </a:graphic>
      </p:graphicFrame>
    </p:spTree>
    <p:extLst>
      <p:ext uri="{BB962C8B-B14F-4D97-AF65-F5344CB8AC3E}">
        <p14:creationId xmlns:p14="http://schemas.microsoft.com/office/powerpoint/2010/main" val="11159099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31743721"/>
              </p:ext>
            </p:extLst>
          </p:nvPr>
        </p:nvGraphicFramePr>
        <p:xfrm>
          <a:off x="-1" y="1447803"/>
          <a:ext cx="9144000" cy="5420865"/>
        </p:xfrm>
        <a:graphic>
          <a:graphicData uri="http://schemas.openxmlformats.org/drawingml/2006/table">
            <a:tbl>
              <a:tblPr firstRow="1" firstCol="1" bandRow="1">
                <a:tableStyleId>{616DA210-FB5B-4158-B5E0-FEB733F419BA}</a:tableStyleId>
              </a:tblPr>
              <a:tblGrid>
                <a:gridCol w="3357990"/>
                <a:gridCol w="624281"/>
                <a:gridCol w="624281"/>
                <a:gridCol w="729691"/>
                <a:gridCol w="676985"/>
                <a:gridCol w="844477"/>
                <a:gridCol w="921780"/>
                <a:gridCol w="1364515"/>
              </a:tblGrid>
              <a:tr h="361391">
                <a:tc>
                  <a:txBody>
                    <a:bodyPr/>
                    <a:lstStyle/>
                    <a:p>
                      <a:pPr>
                        <a:lnSpc>
                          <a:spcPct val="115000"/>
                        </a:lnSpc>
                        <a:spcAft>
                          <a:spcPts val="0"/>
                        </a:spcAft>
                      </a:pPr>
                      <a:r>
                        <a:rPr lang="en-US" sz="2000" dirty="0">
                          <a:effectLst/>
                        </a:rPr>
                        <a:t>States</a:t>
                      </a:r>
                      <a:endParaRPr lang="en-US" sz="2000" b="1" dirty="0">
                        <a:effectLst/>
                        <a:latin typeface="Calibri"/>
                        <a:ea typeface="Calibri"/>
                        <a:cs typeface="Times New Roman"/>
                      </a:endParaRPr>
                    </a:p>
                  </a:txBody>
                  <a:tcPr marL="52465" marR="52465" marT="0" marB="0" anchor="b"/>
                </a:tc>
                <a:tc>
                  <a:txBody>
                    <a:bodyPr/>
                    <a:lstStyle/>
                    <a:p>
                      <a:pPr>
                        <a:lnSpc>
                          <a:spcPct val="115000"/>
                        </a:lnSpc>
                        <a:spcAft>
                          <a:spcPts val="0"/>
                        </a:spcAft>
                      </a:pPr>
                      <a:r>
                        <a:rPr lang="en-US" sz="2000">
                          <a:effectLst/>
                        </a:rPr>
                        <a:t>G</a:t>
                      </a:r>
                      <a:endParaRPr lang="en-US" sz="2000" b="1">
                        <a:effectLst/>
                        <a:latin typeface="Calibri"/>
                        <a:ea typeface="Calibri"/>
                        <a:cs typeface="Times New Roman"/>
                      </a:endParaRPr>
                    </a:p>
                  </a:txBody>
                  <a:tcPr marL="52465" marR="52465" marT="0" marB="0" anchor="b"/>
                </a:tc>
                <a:tc>
                  <a:txBody>
                    <a:bodyPr/>
                    <a:lstStyle/>
                    <a:p>
                      <a:pPr>
                        <a:lnSpc>
                          <a:spcPct val="115000"/>
                        </a:lnSpc>
                        <a:spcAft>
                          <a:spcPts val="0"/>
                        </a:spcAft>
                      </a:pPr>
                      <a:r>
                        <a:rPr lang="en-US" sz="2000">
                          <a:effectLst/>
                        </a:rPr>
                        <a:t>GD</a:t>
                      </a:r>
                      <a:endParaRPr lang="en-US" sz="2000" b="1">
                        <a:effectLst/>
                        <a:latin typeface="Calibri"/>
                        <a:ea typeface="Calibri"/>
                        <a:cs typeface="Times New Roman"/>
                      </a:endParaRPr>
                    </a:p>
                  </a:txBody>
                  <a:tcPr marL="52465" marR="52465" marT="0" marB="0" anchor="b"/>
                </a:tc>
                <a:tc>
                  <a:txBody>
                    <a:bodyPr/>
                    <a:lstStyle/>
                    <a:p>
                      <a:pPr>
                        <a:lnSpc>
                          <a:spcPct val="115000"/>
                        </a:lnSpc>
                        <a:spcAft>
                          <a:spcPts val="0"/>
                        </a:spcAft>
                      </a:pPr>
                      <a:r>
                        <a:rPr lang="en-US" sz="2000">
                          <a:effectLst/>
                        </a:rPr>
                        <a:t>GDQ</a:t>
                      </a:r>
                      <a:endParaRPr lang="en-US" sz="2000" b="1">
                        <a:effectLst/>
                        <a:latin typeface="Calibri"/>
                        <a:ea typeface="Calibri"/>
                        <a:cs typeface="Times New Roman"/>
                      </a:endParaRPr>
                    </a:p>
                  </a:txBody>
                  <a:tcPr marL="52465" marR="52465" marT="0" marB="0" anchor="b"/>
                </a:tc>
                <a:tc>
                  <a:txBody>
                    <a:bodyPr/>
                    <a:lstStyle/>
                    <a:p>
                      <a:pPr>
                        <a:lnSpc>
                          <a:spcPct val="115000"/>
                        </a:lnSpc>
                        <a:spcAft>
                          <a:spcPts val="0"/>
                        </a:spcAft>
                      </a:pPr>
                      <a:r>
                        <a:rPr lang="en-US" sz="2000">
                          <a:effectLst/>
                        </a:rPr>
                        <a:t>GDS</a:t>
                      </a:r>
                      <a:endParaRPr lang="en-US" sz="2000" b="1">
                        <a:effectLst/>
                        <a:latin typeface="Calibri"/>
                        <a:ea typeface="Calibri"/>
                        <a:cs typeface="Times New Roman"/>
                      </a:endParaRPr>
                    </a:p>
                  </a:txBody>
                  <a:tcPr marL="52465" marR="52465" marT="0" marB="0" anchor="b"/>
                </a:tc>
                <a:tc>
                  <a:txBody>
                    <a:bodyPr/>
                    <a:lstStyle/>
                    <a:p>
                      <a:pPr>
                        <a:lnSpc>
                          <a:spcPct val="115000"/>
                        </a:lnSpc>
                        <a:spcAft>
                          <a:spcPts val="0"/>
                        </a:spcAft>
                      </a:pPr>
                      <a:r>
                        <a:rPr lang="en-US" sz="2000">
                          <a:effectLst/>
                        </a:rPr>
                        <a:t>GDSQ</a:t>
                      </a:r>
                      <a:endParaRPr lang="en-US" sz="2000" b="1">
                        <a:effectLst/>
                        <a:latin typeface="Calibri"/>
                        <a:ea typeface="Calibri"/>
                        <a:cs typeface="Times New Roman"/>
                      </a:endParaRPr>
                    </a:p>
                  </a:txBody>
                  <a:tcPr marL="52465" marR="52465" marT="0" marB="0" anchor="b"/>
                </a:tc>
                <a:tc>
                  <a:txBody>
                    <a:bodyPr/>
                    <a:lstStyle/>
                    <a:p>
                      <a:pPr>
                        <a:lnSpc>
                          <a:spcPct val="115000"/>
                        </a:lnSpc>
                        <a:spcAft>
                          <a:spcPts val="0"/>
                        </a:spcAft>
                      </a:pPr>
                      <a:r>
                        <a:rPr lang="en-US" sz="1800" dirty="0">
                          <a:effectLst/>
                        </a:rPr>
                        <a:t>SG &amp; M</a:t>
                      </a:r>
                      <a:endParaRPr lang="en-US" sz="1800" b="1" dirty="0">
                        <a:effectLst/>
                        <a:latin typeface="Calibri"/>
                        <a:ea typeface="Calibri"/>
                        <a:cs typeface="Times New Roman"/>
                      </a:endParaRPr>
                    </a:p>
                  </a:txBody>
                  <a:tcPr marL="52465" marR="52465" marT="0" marB="0" anchor="b"/>
                </a:tc>
                <a:tc>
                  <a:txBody>
                    <a:bodyPr/>
                    <a:lstStyle/>
                    <a:p>
                      <a:pPr>
                        <a:lnSpc>
                          <a:spcPct val="115000"/>
                        </a:lnSpc>
                        <a:spcAft>
                          <a:spcPts val="0"/>
                        </a:spcAft>
                      </a:pPr>
                      <a:r>
                        <a:rPr lang="en-US" sz="1800" dirty="0">
                          <a:effectLst/>
                        </a:rPr>
                        <a:t>Grand Total</a:t>
                      </a:r>
                      <a:endParaRPr lang="en-US" sz="1800" b="1" dirty="0">
                        <a:effectLst/>
                        <a:latin typeface="Calibri"/>
                        <a:ea typeface="Calibri"/>
                        <a:cs typeface="Times New Roman"/>
                      </a:endParaRPr>
                    </a:p>
                  </a:txBody>
                  <a:tcPr marL="52465" marR="52465" marT="0" marB="0" anchor="b"/>
                </a:tc>
              </a:tr>
              <a:tr h="361391">
                <a:tc>
                  <a:txBody>
                    <a:bodyPr/>
                    <a:lstStyle/>
                    <a:p>
                      <a:pPr>
                        <a:lnSpc>
                          <a:spcPct val="115000"/>
                        </a:lnSpc>
                        <a:spcAft>
                          <a:spcPts val="0"/>
                        </a:spcAft>
                      </a:pPr>
                      <a:r>
                        <a:rPr lang="en-US" sz="2000" dirty="0">
                          <a:effectLst/>
                        </a:rPr>
                        <a:t>Madhya Pradesh</a:t>
                      </a:r>
                      <a:endParaRPr lang="en-US" sz="2000" b="1" dirty="0">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36</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51</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1</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6</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94</a:t>
                      </a:r>
                      <a:endParaRPr lang="en-US" sz="2000" b="1">
                        <a:effectLst/>
                        <a:latin typeface="Calibri"/>
                        <a:ea typeface="Calibri"/>
                        <a:cs typeface="Times New Roman"/>
                      </a:endParaRPr>
                    </a:p>
                  </a:txBody>
                  <a:tcPr marL="52465" marR="52465" marT="0" marB="0" anchor="b"/>
                </a:tc>
              </a:tr>
              <a:tr h="361391">
                <a:tc>
                  <a:txBody>
                    <a:bodyPr/>
                    <a:lstStyle/>
                    <a:p>
                      <a:pPr>
                        <a:lnSpc>
                          <a:spcPct val="115000"/>
                        </a:lnSpc>
                        <a:spcAft>
                          <a:spcPts val="0"/>
                        </a:spcAft>
                      </a:pPr>
                      <a:r>
                        <a:rPr lang="en-US" sz="2000" dirty="0">
                          <a:effectLst/>
                        </a:rPr>
                        <a:t>Maharashtra</a:t>
                      </a:r>
                      <a:endParaRPr lang="en-US" sz="2000" b="1" dirty="0">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21</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25</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1</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5</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52</a:t>
                      </a:r>
                      <a:endParaRPr lang="en-US" sz="2000" b="1">
                        <a:effectLst/>
                        <a:latin typeface="Calibri"/>
                        <a:ea typeface="Calibri"/>
                        <a:cs typeface="Times New Roman"/>
                      </a:endParaRPr>
                    </a:p>
                  </a:txBody>
                  <a:tcPr marL="52465" marR="52465" marT="0" marB="0" anchor="b"/>
                </a:tc>
              </a:tr>
              <a:tr h="361391">
                <a:tc>
                  <a:txBody>
                    <a:bodyPr/>
                    <a:lstStyle/>
                    <a:p>
                      <a:pPr>
                        <a:lnSpc>
                          <a:spcPct val="115000"/>
                        </a:lnSpc>
                        <a:spcAft>
                          <a:spcPts val="0"/>
                        </a:spcAft>
                      </a:pPr>
                      <a:r>
                        <a:rPr lang="en-US" sz="2000">
                          <a:effectLst/>
                        </a:rPr>
                        <a:t>Meghalaya</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9</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10</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3</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22</a:t>
                      </a:r>
                      <a:endParaRPr lang="en-US" sz="2000" b="1">
                        <a:effectLst/>
                        <a:latin typeface="Calibri"/>
                        <a:ea typeface="Calibri"/>
                        <a:cs typeface="Times New Roman"/>
                      </a:endParaRPr>
                    </a:p>
                  </a:txBody>
                  <a:tcPr marL="52465" marR="52465" marT="0" marB="0" anchor="b"/>
                </a:tc>
              </a:tr>
              <a:tr h="361391">
                <a:tc>
                  <a:txBody>
                    <a:bodyPr/>
                    <a:lstStyle/>
                    <a:p>
                      <a:pPr>
                        <a:lnSpc>
                          <a:spcPct val="115000"/>
                        </a:lnSpc>
                        <a:spcAft>
                          <a:spcPts val="0"/>
                        </a:spcAft>
                      </a:pPr>
                      <a:r>
                        <a:rPr lang="en-US" sz="2000">
                          <a:effectLst/>
                        </a:rPr>
                        <a:t>Mizoram</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9</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6</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5</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3</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23</a:t>
                      </a:r>
                      <a:endParaRPr lang="en-US" sz="2000" b="1">
                        <a:effectLst/>
                        <a:latin typeface="Calibri"/>
                        <a:ea typeface="Calibri"/>
                        <a:cs typeface="Times New Roman"/>
                      </a:endParaRPr>
                    </a:p>
                  </a:txBody>
                  <a:tcPr marL="52465" marR="52465" marT="0" marB="0" anchor="b"/>
                </a:tc>
              </a:tr>
              <a:tr h="361391">
                <a:tc>
                  <a:txBody>
                    <a:bodyPr/>
                    <a:lstStyle/>
                    <a:p>
                      <a:pPr>
                        <a:lnSpc>
                          <a:spcPct val="115000"/>
                        </a:lnSpc>
                        <a:spcAft>
                          <a:spcPts val="0"/>
                        </a:spcAft>
                      </a:pPr>
                      <a:r>
                        <a:rPr lang="en-US" sz="2000">
                          <a:effectLst/>
                        </a:rPr>
                        <a:t>Nagaland</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1</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1</a:t>
                      </a:r>
                      <a:endParaRPr lang="en-US" sz="2000" b="1">
                        <a:effectLst/>
                        <a:latin typeface="Calibri"/>
                        <a:ea typeface="Calibri"/>
                        <a:cs typeface="Times New Roman"/>
                      </a:endParaRPr>
                    </a:p>
                  </a:txBody>
                  <a:tcPr marL="52465" marR="52465" marT="0" marB="0" anchor="b"/>
                </a:tc>
              </a:tr>
              <a:tr h="361391">
                <a:tc>
                  <a:txBody>
                    <a:bodyPr/>
                    <a:lstStyle/>
                    <a:p>
                      <a:pPr>
                        <a:lnSpc>
                          <a:spcPct val="115000"/>
                        </a:lnSpc>
                        <a:spcAft>
                          <a:spcPts val="0"/>
                        </a:spcAft>
                      </a:pPr>
                      <a:r>
                        <a:rPr lang="en-US" sz="2000">
                          <a:effectLst/>
                        </a:rPr>
                        <a:t>Odisha</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28</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2</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12</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42</a:t>
                      </a:r>
                      <a:endParaRPr lang="en-US" sz="2000" b="1">
                        <a:effectLst/>
                        <a:latin typeface="Calibri"/>
                        <a:ea typeface="Calibri"/>
                        <a:cs typeface="Times New Roman"/>
                      </a:endParaRPr>
                    </a:p>
                  </a:txBody>
                  <a:tcPr marL="52465" marR="52465" marT="0" marB="0" anchor="b"/>
                </a:tc>
              </a:tr>
              <a:tr h="361391">
                <a:tc>
                  <a:txBody>
                    <a:bodyPr/>
                    <a:lstStyle/>
                    <a:p>
                      <a:pPr>
                        <a:lnSpc>
                          <a:spcPct val="115000"/>
                        </a:lnSpc>
                        <a:spcAft>
                          <a:spcPts val="0"/>
                        </a:spcAft>
                      </a:pPr>
                      <a:r>
                        <a:rPr lang="en-US" sz="2000">
                          <a:effectLst/>
                        </a:rPr>
                        <a:t>Rajasthan</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1</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18</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2</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21</a:t>
                      </a:r>
                      <a:endParaRPr lang="en-US" sz="2000" b="1">
                        <a:effectLst/>
                        <a:latin typeface="Calibri"/>
                        <a:ea typeface="Calibri"/>
                        <a:cs typeface="Times New Roman"/>
                      </a:endParaRPr>
                    </a:p>
                  </a:txBody>
                  <a:tcPr marL="52465" marR="52465" marT="0" marB="0" anchor="b"/>
                </a:tc>
              </a:tr>
              <a:tr h="361391">
                <a:tc>
                  <a:txBody>
                    <a:bodyPr/>
                    <a:lstStyle/>
                    <a:p>
                      <a:pPr>
                        <a:lnSpc>
                          <a:spcPct val="115000"/>
                        </a:lnSpc>
                        <a:spcAft>
                          <a:spcPts val="0"/>
                        </a:spcAft>
                      </a:pPr>
                      <a:r>
                        <a:rPr lang="en-US" sz="2000">
                          <a:effectLst/>
                        </a:rPr>
                        <a:t>Sikkim</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3</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2</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6</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4</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9</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24</a:t>
                      </a:r>
                      <a:endParaRPr lang="en-US" sz="2000" b="1">
                        <a:effectLst/>
                        <a:latin typeface="Calibri"/>
                        <a:ea typeface="Calibri"/>
                        <a:cs typeface="Times New Roman"/>
                      </a:endParaRPr>
                    </a:p>
                  </a:txBody>
                  <a:tcPr marL="52465" marR="52465" marT="0" marB="0" anchor="b"/>
                </a:tc>
              </a:tr>
              <a:tr h="361391">
                <a:tc>
                  <a:txBody>
                    <a:bodyPr/>
                    <a:lstStyle/>
                    <a:p>
                      <a:pPr>
                        <a:lnSpc>
                          <a:spcPct val="115000"/>
                        </a:lnSpc>
                        <a:spcAft>
                          <a:spcPts val="0"/>
                        </a:spcAft>
                      </a:pPr>
                      <a:r>
                        <a:rPr lang="en-US" sz="2000">
                          <a:effectLst/>
                        </a:rPr>
                        <a:t>Tamil Nadu</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21</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3</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24</a:t>
                      </a:r>
                      <a:endParaRPr lang="en-US" sz="2000" b="1">
                        <a:effectLst/>
                        <a:latin typeface="Calibri"/>
                        <a:ea typeface="Calibri"/>
                        <a:cs typeface="Times New Roman"/>
                      </a:endParaRPr>
                    </a:p>
                  </a:txBody>
                  <a:tcPr marL="52465" marR="52465" marT="0" marB="0" anchor="b"/>
                </a:tc>
              </a:tr>
              <a:tr h="361391">
                <a:tc>
                  <a:txBody>
                    <a:bodyPr/>
                    <a:lstStyle/>
                    <a:p>
                      <a:pPr>
                        <a:lnSpc>
                          <a:spcPct val="115000"/>
                        </a:lnSpc>
                        <a:spcAft>
                          <a:spcPts val="0"/>
                        </a:spcAft>
                      </a:pPr>
                      <a:r>
                        <a:rPr lang="en-US" sz="2000">
                          <a:effectLst/>
                        </a:rPr>
                        <a:t>Tripura</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1</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1</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2</a:t>
                      </a:r>
                      <a:endParaRPr lang="en-US" sz="2000" b="1">
                        <a:effectLst/>
                        <a:latin typeface="Calibri"/>
                        <a:ea typeface="Calibri"/>
                        <a:cs typeface="Times New Roman"/>
                      </a:endParaRPr>
                    </a:p>
                  </a:txBody>
                  <a:tcPr marL="52465" marR="52465" marT="0" marB="0" anchor="b"/>
                </a:tc>
              </a:tr>
              <a:tr h="361391">
                <a:tc>
                  <a:txBody>
                    <a:bodyPr/>
                    <a:lstStyle/>
                    <a:p>
                      <a:pPr>
                        <a:lnSpc>
                          <a:spcPct val="115000"/>
                        </a:lnSpc>
                        <a:spcAft>
                          <a:spcPts val="0"/>
                        </a:spcAft>
                      </a:pPr>
                      <a:r>
                        <a:rPr lang="en-US" sz="2000">
                          <a:effectLst/>
                        </a:rPr>
                        <a:t>Uttar Pradesh</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32</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45</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15</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92</a:t>
                      </a:r>
                      <a:endParaRPr lang="en-US" sz="2000" b="1">
                        <a:effectLst/>
                        <a:latin typeface="Calibri"/>
                        <a:ea typeface="Calibri"/>
                        <a:cs typeface="Times New Roman"/>
                      </a:endParaRPr>
                    </a:p>
                  </a:txBody>
                  <a:tcPr marL="52465" marR="52465" marT="0" marB="0" anchor="b"/>
                </a:tc>
              </a:tr>
              <a:tr h="361391">
                <a:tc>
                  <a:txBody>
                    <a:bodyPr/>
                    <a:lstStyle/>
                    <a:p>
                      <a:pPr>
                        <a:lnSpc>
                          <a:spcPct val="115000"/>
                        </a:lnSpc>
                        <a:spcAft>
                          <a:spcPts val="0"/>
                        </a:spcAft>
                      </a:pPr>
                      <a:r>
                        <a:rPr lang="en-US" sz="2000">
                          <a:effectLst/>
                        </a:rPr>
                        <a:t>Uttarakhand</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18</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16</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3</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3</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7</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47</a:t>
                      </a:r>
                      <a:endParaRPr lang="en-US" sz="2000" b="1">
                        <a:effectLst/>
                        <a:latin typeface="Calibri"/>
                        <a:ea typeface="Calibri"/>
                        <a:cs typeface="Times New Roman"/>
                      </a:endParaRPr>
                    </a:p>
                  </a:txBody>
                  <a:tcPr marL="52465" marR="52465" marT="0" marB="0" anchor="b"/>
                </a:tc>
              </a:tr>
              <a:tr h="361391">
                <a:tc>
                  <a:txBody>
                    <a:bodyPr/>
                    <a:lstStyle/>
                    <a:p>
                      <a:pPr>
                        <a:lnSpc>
                          <a:spcPct val="115000"/>
                        </a:lnSpc>
                        <a:spcAft>
                          <a:spcPts val="0"/>
                        </a:spcAft>
                      </a:pPr>
                      <a:r>
                        <a:rPr lang="en-US" sz="2000">
                          <a:effectLst/>
                        </a:rPr>
                        <a:t>West Bengal</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11</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17</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1</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4</a:t>
                      </a:r>
                      <a:endParaRPr lang="en-US" sz="2000" b="1">
                        <a:effectLst/>
                        <a:latin typeface="Calibri"/>
                        <a:ea typeface="Calibri"/>
                        <a:cs typeface="Times New Roman"/>
                      </a:endParaRPr>
                    </a:p>
                  </a:txBody>
                  <a:tcPr marL="52465" marR="52465" marT="0" marB="0" anchor="b"/>
                </a:tc>
                <a:tc>
                  <a:txBody>
                    <a:bodyPr/>
                    <a:lstStyle/>
                    <a:p>
                      <a:pPr>
                        <a:lnSpc>
                          <a:spcPct val="115000"/>
                        </a:lnSpc>
                      </a:pPr>
                      <a:endParaRPr lang="en-US" sz="2000" b="1">
                        <a:effectLst/>
                        <a:latin typeface="Calibri"/>
                      </a:endParaRPr>
                    </a:p>
                  </a:txBody>
                  <a:tcPr marL="52465" marR="52465" marT="0" marB="0" anchor="b"/>
                </a:tc>
                <a:tc>
                  <a:txBody>
                    <a:bodyPr/>
                    <a:lstStyle/>
                    <a:p>
                      <a:pPr algn="r">
                        <a:lnSpc>
                          <a:spcPct val="115000"/>
                        </a:lnSpc>
                        <a:spcAft>
                          <a:spcPts val="0"/>
                        </a:spcAft>
                      </a:pPr>
                      <a:r>
                        <a:rPr lang="en-US" sz="2000">
                          <a:effectLst/>
                        </a:rPr>
                        <a:t>33</a:t>
                      </a:r>
                      <a:endParaRPr lang="en-US" sz="2000" b="1">
                        <a:effectLst/>
                        <a:latin typeface="Calibri"/>
                        <a:ea typeface="Calibri"/>
                        <a:cs typeface="Times New Roman"/>
                      </a:endParaRPr>
                    </a:p>
                  </a:txBody>
                  <a:tcPr marL="52465" marR="52465" marT="0" marB="0" anchor="b"/>
                </a:tc>
              </a:tr>
              <a:tr h="361391">
                <a:tc>
                  <a:txBody>
                    <a:bodyPr/>
                    <a:lstStyle/>
                    <a:p>
                      <a:pPr>
                        <a:lnSpc>
                          <a:spcPct val="115000"/>
                        </a:lnSpc>
                        <a:spcAft>
                          <a:spcPts val="0"/>
                        </a:spcAft>
                      </a:pPr>
                      <a:r>
                        <a:rPr lang="en-US" sz="2000">
                          <a:effectLst/>
                        </a:rPr>
                        <a:t>Grand Total</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282</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343</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4</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30</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93</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a:effectLst/>
                        </a:rPr>
                        <a:t>47</a:t>
                      </a:r>
                      <a:endParaRPr lang="en-US" sz="2000" b="1">
                        <a:effectLst/>
                        <a:latin typeface="Calibri"/>
                        <a:ea typeface="Calibri"/>
                        <a:cs typeface="Times New Roman"/>
                      </a:endParaRPr>
                    </a:p>
                  </a:txBody>
                  <a:tcPr marL="52465" marR="52465" marT="0" marB="0" anchor="b"/>
                </a:tc>
                <a:tc>
                  <a:txBody>
                    <a:bodyPr/>
                    <a:lstStyle/>
                    <a:p>
                      <a:pPr algn="r">
                        <a:lnSpc>
                          <a:spcPct val="115000"/>
                        </a:lnSpc>
                        <a:spcAft>
                          <a:spcPts val="0"/>
                        </a:spcAft>
                      </a:pPr>
                      <a:r>
                        <a:rPr lang="en-US" sz="2000" dirty="0">
                          <a:effectLst/>
                        </a:rPr>
                        <a:t>800</a:t>
                      </a:r>
                      <a:endParaRPr lang="en-US" sz="2000" b="1" dirty="0">
                        <a:effectLst/>
                        <a:latin typeface="Calibri"/>
                        <a:ea typeface="Calibri"/>
                        <a:cs typeface="Times New Roman"/>
                      </a:endParaRPr>
                    </a:p>
                  </a:txBody>
                  <a:tcPr marL="52465" marR="52465" marT="0" marB="0" anchor="b"/>
                </a:tc>
              </a:tr>
            </a:tbl>
          </a:graphicData>
        </a:graphic>
      </p:graphicFrame>
      <p:sp>
        <p:nvSpPr>
          <p:cNvPr id="5" name="Title 1"/>
          <p:cNvSpPr>
            <a:spLocks noGrp="1"/>
          </p:cNvSpPr>
          <p:nvPr>
            <p:ph type="title"/>
          </p:nvPr>
        </p:nvSpPr>
        <p:spPr>
          <a:xfrm>
            <a:off x="0" y="0"/>
            <a:ext cx="9144000" cy="1447800"/>
          </a:xfrm>
        </p:spPr>
        <p:txBody>
          <a:bodyPr>
            <a:normAutofit/>
          </a:bodyPr>
          <a:lstStyle/>
          <a:p>
            <a:r>
              <a:rPr lang="en-US" sz="3600" b="1" dirty="0" smtClean="0"/>
              <a:t>Proposed 800 HO sites during 12</a:t>
            </a:r>
            <a:r>
              <a:rPr lang="en-US" sz="3600" b="1" baseline="30000" dirty="0" smtClean="0"/>
              <a:t>th</a:t>
            </a:r>
            <a:r>
              <a:rPr lang="en-US" sz="3600" b="1" dirty="0" smtClean="0"/>
              <a:t> Plan</a:t>
            </a:r>
            <a:endParaRPr lang="en-US" sz="3600" b="1" dirty="0"/>
          </a:p>
        </p:txBody>
      </p:sp>
    </p:spTree>
    <p:extLst>
      <p:ext uri="{BB962C8B-B14F-4D97-AF65-F5344CB8AC3E}">
        <p14:creationId xmlns:p14="http://schemas.microsoft.com/office/powerpoint/2010/main" val="31038680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r>
              <a:rPr lang="en-US" sz="3600" b="1" dirty="0" smtClean="0"/>
              <a:t>Organization wise proposed 800 HO sites</a:t>
            </a:r>
            <a:endParaRPr lang="en-US" sz="3600" b="1" dirty="0"/>
          </a:p>
        </p:txBody>
      </p:sp>
      <p:graphicFrame>
        <p:nvGraphicFramePr>
          <p:cNvPr id="4" name="Table 3"/>
          <p:cNvGraphicFramePr>
            <a:graphicFrameLocks noGrp="1"/>
          </p:cNvGraphicFramePr>
          <p:nvPr>
            <p:extLst>
              <p:ext uri="{D42A27DB-BD31-4B8C-83A1-F6EECF244321}">
                <p14:modId xmlns:p14="http://schemas.microsoft.com/office/powerpoint/2010/main" val="927580926"/>
              </p:ext>
            </p:extLst>
          </p:nvPr>
        </p:nvGraphicFramePr>
        <p:xfrm>
          <a:off x="0" y="1600204"/>
          <a:ext cx="9143999" cy="5237091"/>
        </p:xfrm>
        <a:graphic>
          <a:graphicData uri="http://schemas.openxmlformats.org/drawingml/2006/table">
            <a:tbl>
              <a:tblPr firstRow="1" firstCol="1" bandRow="1">
                <a:tableStyleId>{616DA210-FB5B-4158-B5E0-FEB733F419BA}</a:tableStyleId>
              </a:tblPr>
              <a:tblGrid>
                <a:gridCol w="1925052"/>
                <a:gridCol w="802106"/>
                <a:gridCol w="641684"/>
                <a:gridCol w="962526"/>
                <a:gridCol w="721895"/>
                <a:gridCol w="721895"/>
                <a:gridCol w="962526"/>
                <a:gridCol w="1042737"/>
                <a:gridCol w="1363578"/>
              </a:tblGrid>
              <a:tr h="680331">
                <a:tc>
                  <a:txBody>
                    <a:bodyPr/>
                    <a:lstStyle/>
                    <a:p>
                      <a:pPr>
                        <a:lnSpc>
                          <a:spcPct val="115000"/>
                        </a:lnSpc>
                        <a:spcAft>
                          <a:spcPts val="1000"/>
                        </a:spcAft>
                      </a:pPr>
                      <a:r>
                        <a:rPr lang="en-US" sz="2000" dirty="0">
                          <a:effectLst/>
                        </a:rPr>
                        <a:t>ORG.</a:t>
                      </a:r>
                      <a:endParaRPr lang="en-US" sz="2000" b="1" dirty="0">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FCS</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G</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GD</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GDQ</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GDS</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GDSQ</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SG &amp; M</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dirty="0" smtClean="0">
                          <a:effectLst/>
                        </a:rPr>
                        <a:t>G. Total</a:t>
                      </a:r>
                      <a:endParaRPr lang="en-US" sz="2000" b="1" dirty="0">
                        <a:effectLst/>
                        <a:latin typeface="Calibri"/>
                        <a:ea typeface="Calibri"/>
                        <a:cs typeface="Times New Roman"/>
                      </a:endParaRPr>
                    </a:p>
                  </a:txBody>
                  <a:tcPr marL="68580" marR="68580" marT="0" marB="0" anchor="b"/>
                </a:tc>
              </a:tr>
              <a:tr h="334528">
                <a:tc>
                  <a:txBody>
                    <a:bodyPr/>
                    <a:lstStyle/>
                    <a:p>
                      <a:pPr>
                        <a:lnSpc>
                          <a:spcPct val="115000"/>
                        </a:lnSpc>
                        <a:spcAft>
                          <a:spcPts val="1000"/>
                        </a:spcAft>
                      </a:pPr>
                      <a:r>
                        <a:rPr lang="en-US" sz="2000">
                          <a:effectLst/>
                        </a:rPr>
                        <a:t>BBBO</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53</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49</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10</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11</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12</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135</a:t>
                      </a:r>
                      <a:endParaRPr lang="en-US" sz="2000" b="1">
                        <a:effectLst/>
                        <a:latin typeface="Calibri"/>
                        <a:ea typeface="Calibri"/>
                        <a:cs typeface="Times New Roman"/>
                      </a:endParaRPr>
                    </a:p>
                  </a:txBody>
                  <a:tcPr marL="68580" marR="68580" marT="0" marB="0" anchor="b"/>
                </a:tc>
              </a:tr>
              <a:tr h="334528">
                <a:tc>
                  <a:txBody>
                    <a:bodyPr/>
                    <a:lstStyle/>
                    <a:p>
                      <a:pPr>
                        <a:lnSpc>
                          <a:spcPct val="115000"/>
                        </a:lnSpc>
                        <a:spcAft>
                          <a:spcPts val="1000"/>
                        </a:spcAft>
                      </a:pPr>
                      <a:r>
                        <a:rPr lang="en-US" sz="2000">
                          <a:effectLst/>
                        </a:rPr>
                        <a:t>CSRO</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1</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65</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9</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75</a:t>
                      </a:r>
                      <a:endParaRPr lang="en-US" sz="2000" b="1">
                        <a:effectLst/>
                        <a:latin typeface="Calibri"/>
                        <a:ea typeface="Calibri"/>
                        <a:cs typeface="Times New Roman"/>
                      </a:endParaRPr>
                    </a:p>
                  </a:txBody>
                  <a:tcPr marL="68580" marR="68580" marT="0" marB="0" anchor="b"/>
                </a:tc>
              </a:tr>
              <a:tr h="334528">
                <a:tc>
                  <a:txBody>
                    <a:bodyPr/>
                    <a:lstStyle/>
                    <a:p>
                      <a:pPr>
                        <a:lnSpc>
                          <a:spcPct val="115000"/>
                        </a:lnSpc>
                        <a:spcAft>
                          <a:spcPts val="1000"/>
                        </a:spcAft>
                      </a:pPr>
                      <a:r>
                        <a:rPr lang="en-US" sz="2000">
                          <a:effectLst/>
                        </a:rPr>
                        <a:t>IBO</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dirty="0">
                          <a:effectLst/>
                        </a:rPr>
                        <a:t> </a:t>
                      </a:r>
                      <a:endParaRPr lang="en-US" sz="2000" b="1" dirty="0">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18</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8</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9</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2</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18</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55</a:t>
                      </a:r>
                      <a:endParaRPr lang="en-US" sz="2000" b="1">
                        <a:effectLst/>
                        <a:latin typeface="Calibri"/>
                        <a:ea typeface="Calibri"/>
                        <a:cs typeface="Times New Roman"/>
                      </a:endParaRPr>
                    </a:p>
                  </a:txBody>
                  <a:tcPr marL="68580" marR="68580" marT="0" marB="0" anchor="b"/>
                </a:tc>
              </a:tr>
              <a:tr h="334528">
                <a:tc>
                  <a:txBody>
                    <a:bodyPr/>
                    <a:lstStyle/>
                    <a:p>
                      <a:pPr>
                        <a:lnSpc>
                          <a:spcPct val="115000"/>
                        </a:lnSpc>
                        <a:spcAft>
                          <a:spcPts val="1000"/>
                        </a:spcAft>
                      </a:pPr>
                      <a:r>
                        <a:rPr lang="en-US" sz="2000">
                          <a:effectLst/>
                        </a:rPr>
                        <a:t>KGBO</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10</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31</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3</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44</a:t>
                      </a:r>
                      <a:endParaRPr lang="en-US" sz="2000" b="1">
                        <a:effectLst/>
                        <a:latin typeface="Calibri"/>
                        <a:ea typeface="Calibri"/>
                        <a:cs typeface="Times New Roman"/>
                      </a:endParaRPr>
                    </a:p>
                  </a:txBody>
                  <a:tcPr marL="68580" marR="68580" marT="0" marB="0" anchor="b"/>
                </a:tc>
              </a:tr>
              <a:tr h="334528">
                <a:tc>
                  <a:txBody>
                    <a:bodyPr/>
                    <a:lstStyle/>
                    <a:p>
                      <a:pPr>
                        <a:lnSpc>
                          <a:spcPct val="115000"/>
                        </a:lnSpc>
                        <a:spcAft>
                          <a:spcPts val="1000"/>
                        </a:spcAft>
                      </a:pPr>
                      <a:r>
                        <a:rPr lang="en-US" sz="2000">
                          <a:effectLst/>
                        </a:rPr>
                        <a:t>LGBO</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53</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29</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2</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1</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12</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97</a:t>
                      </a:r>
                      <a:endParaRPr lang="en-US" sz="2000" b="1">
                        <a:effectLst/>
                        <a:latin typeface="Calibri"/>
                        <a:ea typeface="Calibri"/>
                        <a:cs typeface="Times New Roman"/>
                      </a:endParaRPr>
                    </a:p>
                  </a:txBody>
                  <a:tcPr marL="68580" marR="68580" marT="0" marB="0" anchor="b"/>
                </a:tc>
              </a:tr>
              <a:tr h="334528">
                <a:tc>
                  <a:txBody>
                    <a:bodyPr/>
                    <a:lstStyle/>
                    <a:p>
                      <a:pPr>
                        <a:lnSpc>
                          <a:spcPct val="115000"/>
                        </a:lnSpc>
                        <a:spcAft>
                          <a:spcPts val="1000"/>
                        </a:spcAft>
                      </a:pPr>
                      <a:r>
                        <a:rPr lang="en-US" sz="2000">
                          <a:effectLst/>
                        </a:rPr>
                        <a:t>MCO</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20</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10</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2</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8</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40</a:t>
                      </a:r>
                      <a:endParaRPr lang="en-US" sz="2000" b="1">
                        <a:effectLst/>
                        <a:latin typeface="Calibri"/>
                        <a:ea typeface="Calibri"/>
                        <a:cs typeface="Times New Roman"/>
                      </a:endParaRPr>
                    </a:p>
                  </a:txBody>
                  <a:tcPr marL="68580" marR="68580" marT="0" marB="0" anchor="b"/>
                </a:tc>
              </a:tr>
              <a:tr h="334528">
                <a:tc>
                  <a:txBody>
                    <a:bodyPr/>
                    <a:lstStyle/>
                    <a:p>
                      <a:pPr>
                        <a:lnSpc>
                          <a:spcPct val="115000"/>
                        </a:lnSpc>
                        <a:spcAft>
                          <a:spcPts val="1000"/>
                        </a:spcAft>
                      </a:pPr>
                      <a:r>
                        <a:rPr lang="en-US" sz="2000">
                          <a:effectLst/>
                        </a:rPr>
                        <a:t>MERO</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39</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16</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55</a:t>
                      </a:r>
                      <a:endParaRPr lang="en-US" sz="2000" b="1">
                        <a:effectLst/>
                        <a:latin typeface="Calibri"/>
                        <a:ea typeface="Calibri"/>
                        <a:cs typeface="Times New Roman"/>
                      </a:endParaRPr>
                    </a:p>
                  </a:txBody>
                  <a:tcPr marL="68580" marR="68580" marT="0" marB="0" anchor="b"/>
                </a:tc>
              </a:tr>
              <a:tr h="334528">
                <a:tc>
                  <a:txBody>
                    <a:bodyPr/>
                    <a:lstStyle/>
                    <a:p>
                      <a:pPr>
                        <a:lnSpc>
                          <a:spcPct val="115000"/>
                        </a:lnSpc>
                        <a:spcAft>
                          <a:spcPts val="1000"/>
                        </a:spcAft>
                      </a:pPr>
                      <a:r>
                        <a:rPr lang="en-US" sz="2000">
                          <a:effectLst/>
                        </a:rPr>
                        <a:t>NBO</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12</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32</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1</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45</a:t>
                      </a:r>
                      <a:endParaRPr lang="en-US" sz="2000" b="1">
                        <a:effectLst/>
                        <a:latin typeface="Calibri"/>
                        <a:ea typeface="Calibri"/>
                        <a:cs typeface="Times New Roman"/>
                      </a:endParaRPr>
                    </a:p>
                  </a:txBody>
                  <a:tcPr marL="68580" marR="68580" marT="0" marB="0" anchor="b"/>
                </a:tc>
              </a:tr>
              <a:tr h="334528">
                <a:tc>
                  <a:txBody>
                    <a:bodyPr/>
                    <a:lstStyle/>
                    <a:p>
                      <a:pPr>
                        <a:lnSpc>
                          <a:spcPct val="115000"/>
                        </a:lnSpc>
                        <a:spcAft>
                          <a:spcPts val="1000"/>
                        </a:spcAft>
                      </a:pPr>
                      <a:r>
                        <a:rPr lang="en-US" sz="2000">
                          <a:effectLst/>
                        </a:rPr>
                        <a:t>NTBO</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10</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15</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25</a:t>
                      </a:r>
                      <a:endParaRPr lang="en-US" sz="2000" b="1">
                        <a:effectLst/>
                        <a:latin typeface="Calibri"/>
                        <a:ea typeface="Calibri"/>
                        <a:cs typeface="Times New Roman"/>
                      </a:endParaRPr>
                    </a:p>
                  </a:txBody>
                  <a:tcPr marL="68580" marR="68580" marT="0" marB="0" anchor="b"/>
                </a:tc>
              </a:tr>
              <a:tr h="334528">
                <a:tc>
                  <a:txBody>
                    <a:bodyPr/>
                    <a:lstStyle/>
                    <a:p>
                      <a:pPr>
                        <a:lnSpc>
                          <a:spcPct val="115000"/>
                        </a:lnSpc>
                        <a:spcAft>
                          <a:spcPts val="1000"/>
                        </a:spcAft>
                      </a:pPr>
                      <a:r>
                        <a:rPr lang="en-US" sz="2000">
                          <a:effectLst/>
                        </a:rPr>
                        <a:t>TBO</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3</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2</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7</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4</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9</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25</a:t>
                      </a:r>
                      <a:endParaRPr lang="en-US" sz="2000" b="1">
                        <a:effectLst/>
                        <a:latin typeface="Calibri"/>
                        <a:ea typeface="Calibri"/>
                        <a:cs typeface="Times New Roman"/>
                      </a:endParaRPr>
                    </a:p>
                  </a:txBody>
                  <a:tcPr marL="68580" marR="68580" marT="0" marB="0" anchor="b"/>
                </a:tc>
              </a:tr>
              <a:tr h="334528">
                <a:tc>
                  <a:txBody>
                    <a:bodyPr/>
                    <a:lstStyle/>
                    <a:p>
                      <a:pPr>
                        <a:lnSpc>
                          <a:spcPct val="115000"/>
                        </a:lnSpc>
                        <a:spcAft>
                          <a:spcPts val="1000"/>
                        </a:spcAft>
                      </a:pPr>
                      <a:r>
                        <a:rPr lang="en-US" sz="2000">
                          <a:effectLst/>
                        </a:rPr>
                        <a:t>UGBO</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53</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45</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3</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11</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7</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119</a:t>
                      </a:r>
                      <a:endParaRPr lang="en-US" sz="2000" b="1">
                        <a:effectLst/>
                        <a:latin typeface="Calibri"/>
                        <a:ea typeface="Calibri"/>
                        <a:cs typeface="Times New Roman"/>
                      </a:endParaRPr>
                    </a:p>
                  </a:txBody>
                  <a:tcPr marL="68580" marR="68580" marT="0" marB="0" anchor="b"/>
                </a:tc>
              </a:tr>
              <a:tr h="334528">
                <a:tc>
                  <a:txBody>
                    <a:bodyPr/>
                    <a:lstStyle/>
                    <a:p>
                      <a:pPr>
                        <a:lnSpc>
                          <a:spcPct val="115000"/>
                        </a:lnSpc>
                        <a:spcAft>
                          <a:spcPts val="1000"/>
                        </a:spcAft>
                      </a:pPr>
                      <a:r>
                        <a:rPr lang="en-US" sz="2000">
                          <a:effectLst/>
                        </a:rPr>
                        <a:t>YBO</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11</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57</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nSpc>
                          <a:spcPct val="115000"/>
                        </a:lnSpc>
                        <a:spcAft>
                          <a:spcPts val="1000"/>
                        </a:spcAft>
                      </a:pPr>
                      <a:r>
                        <a:rPr lang="en-US" sz="2000">
                          <a:effectLst/>
                        </a:rPr>
                        <a:t> </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16</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1</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a:effectLst/>
                        </a:rPr>
                        <a:t>85</a:t>
                      </a:r>
                      <a:endParaRPr lang="en-US" sz="2000" b="1">
                        <a:effectLst/>
                        <a:latin typeface="Calibri"/>
                        <a:ea typeface="Calibri"/>
                        <a:cs typeface="Times New Roman"/>
                      </a:endParaRPr>
                    </a:p>
                  </a:txBody>
                  <a:tcPr marL="68580" marR="68580" marT="0" marB="0" anchor="b"/>
                </a:tc>
              </a:tr>
              <a:tr h="334528">
                <a:tc>
                  <a:txBody>
                    <a:bodyPr/>
                    <a:lstStyle/>
                    <a:p>
                      <a:pPr>
                        <a:lnSpc>
                          <a:spcPct val="115000"/>
                        </a:lnSpc>
                        <a:spcAft>
                          <a:spcPts val="1000"/>
                        </a:spcAft>
                      </a:pPr>
                      <a:r>
                        <a:rPr lang="en-US" sz="2000">
                          <a:effectLst/>
                        </a:rPr>
                        <a:t>Grand Total</a:t>
                      </a:r>
                      <a:endParaRPr lang="en-US" sz="2000" b="1">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b="1" dirty="0">
                          <a:effectLst/>
                        </a:rPr>
                        <a:t>1</a:t>
                      </a:r>
                      <a:endParaRPr lang="en-US" sz="2000" b="1" dirty="0">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b="1" dirty="0">
                          <a:effectLst/>
                        </a:rPr>
                        <a:t>282</a:t>
                      </a:r>
                      <a:endParaRPr lang="en-US" sz="2000" b="1" dirty="0">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b="1" dirty="0">
                          <a:effectLst/>
                        </a:rPr>
                        <a:t>343</a:t>
                      </a:r>
                      <a:endParaRPr lang="en-US" sz="2000" b="1" dirty="0">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b="1" dirty="0">
                          <a:effectLst/>
                        </a:rPr>
                        <a:t>4</a:t>
                      </a:r>
                      <a:endParaRPr lang="en-US" sz="2000" b="1" dirty="0">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b="1" dirty="0">
                          <a:effectLst/>
                        </a:rPr>
                        <a:t>30</a:t>
                      </a:r>
                      <a:endParaRPr lang="en-US" sz="2000" b="1" dirty="0">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b="1" dirty="0">
                          <a:effectLst/>
                        </a:rPr>
                        <a:t>93</a:t>
                      </a:r>
                      <a:endParaRPr lang="en-US" sz="2000" b="1" dirty="0">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b="1" dirty="0">
                          <a:effectLst/>
                        </a:rPr>
                        <a:t>47</a:t>
                      </a:r>
                      <a:endParaRPr lang="en-US" sz="2000" b="1" dirty="0">
                        <a:effectLst/>
                        <a:latin typeface="Calibri"/>
                        <a:ea typeface="Calibri"/>
                        <a:cs typeface="Times New Roman"/>
                      </a:endParaRPr>
                    </a:p>
                  </a:txBody>
                  <a:tcPr marL="68580" marR="68580" marT="0" marB="0" anchor="b"/>
                </a:tc>
                <a:tc>
                  <a:txBody>
                    <a:bodyPr/>
                    <a:lstStyle/>
                    <a:p>
                      <a:pPr algn="r">
                        <a:lnSpc>
                          <a:spcPct val="115000"/>
                        </a:lnSpc>
                        <a:spcAft>
                          <a:spcPts val="1000"/>
                        </a:spcAft>
                      </a:pPr>
                      <a:r>
                        <a:rPr lang="en-US" sz="2000" b="1" dirty="0">
                          <a:effectLst/>
                        </a:rPr>
                        <a:t>800</a:t>
                      </a:r>
                      <a:endParaRPr lang="en-US" sz="2000" b="1"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30934600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0"/>
          <a:ext cx="9143999"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158671592"/>
              </p:ext>
            </p:extLst>
          </p:nvPr>
        </p:nvGraphicFramePr>
        <p:xfrm>
          <a:off x="152400" y="1523994"/>
          <a:ext cx="8991600" cy="5277293"/>
        </p:xfrm>
        <a:graphic>
          <a:graphicData uri="http://schemas.openxmlformats.org/drawingml/2006/table">
            <a:tbl>
              <a:tblPr>
                <a:tableStyleId>{616DA210-FB5B-4158-B5E0-FEB733F419BA}</a:tableStyleId>
              </a:tblPr>
              <a:tblGrid>
                <a:gridCol w="802821"/>
                <a:gridCol w="4254954"/>
                <a:gridCol w="3933825"/>
              </a:tblGrid>
              <a:tr h="370013">
                <a:tc>
                  <a:txBody>
                    <a:bodyPr/>
                    <a:lstStyle/>
                    <a:p>
                      <a:pPr marL="0" marR="0" algn="l" rtl="0" eaLnBrk="1" latinLnBrk="0" hangingPunct="1">
                        <a:lnSpc>
                          <a:spcPct val="115000"/>
                        </a:lnSpc>
                        <a:spcBef>
                          <a:spcPts val="0"/>
                        </a:spcBef>
                        <a:spcAft>
                          <a:spcPts val="1000"/>
                        </a:spcAft>
                      </a:pPr>
                      <a:r>
                        <a:rPr kumimoji="0" lang="en-US" sz="2000" b="1" kern="1200" dirty="0">
                          <a:effectLst/>
                        </a:rPr>
                        <a:t>SN</a:t>
                      </a:r>
                      <a:endParaRPr kumimoji="0" lang="en-US" sz="2000" b="1" kern="1200" dirty="0">
                        <a:solidFill>
                          <a:schemeClr val="tx1"/>
                        </a:solidFill>
                        <a:effectLst/>
                        <a:latin typeface="+mn-lt"/>
                        <a:ea typeface="+mn-ea"/>
                        <a:cs typeface="+mn-cs"/>
                      </a:endParaRPr>
                    </a:p>
                  </a:txBody>
                  <a:tcPr marL="49696" marR="49696" marT="0" marB="0"/>
                </a:tc>
                <a:tc>
                  <a:txBody>
                    <a:bodyPr/>
                    <a:lstStyle/>
                    <a:p>
                      <a:pPr marL="0" marR="0" algn="l" rtl="0" eaLnBrk="1" latinLnBrk="0" hangingPunct="1">
                        <a:lnSpc>
                          <a:spcPct val="115000"/>
                        </a:lnSpc>
                        <a:spcBef>
                          <a:spcPts val="0"/>
                        </a:spcBef>
                        <a:spcAft>
                          <a:spcPts val="1000"/>
                        </a:spcAft>
                      </a:pPr>
                      <a:r>
                        <a:rPr kumimoji="0" lang="en-US" sz="2000" b="1" kern="1200" dirty="0">
                          <a:effectLst/>
                        </a:rPr>
                        <a:t>State</a:t>
                      </a:r>
                      <a:endParaRPr kumimoji="0" lang="en-US" sz="2000" b="1" kern="1200" dirty="0">
                        <a:solidFill>
                          <a:schemeClr val="tx1"/>
                        </a:solidFill>
                        <a:effectLst/>
                        <a:latin typeface="+mn-lt"/>
                        <a:ea typeface="+mn-ea"/>
                        <a:cs typeface="+mn-cs"/>
                      </a:endParaRPr>
                    </a:p>
                  </a:txBody>
                  <a:tcPr marL="49696" marR="49696" marT="0" marB="0"/>
                </a:tc>
                <a:tc>
                  <a:txBody>
                    <a:bodyPr/>
                    <a:lstStyle/>
                    <a:p>
                      <a:pPr marL="0" marR="0" algn="l" rtl="0" eaLnBrk="1" latinLnBrk="0" hangingPunct="1">
                        <a:lnSpc>
                          <a:spcPct val="115000"/>
                        </a:lnSpc>
                        <a:spcBef>
                          <a:spcPts val="0"/>
                        </a:spcBef>
                        <a:spcAft>
                          <a:spcPts val="1000"/>
                        </a:spcAft>
                      </a:pPr>
                      <a:r>
                        <a:rPr kumimoji="0" lang="en-US" sz="2000" b="1" kern="1200" dirty="0">
                          <a:effectLst/>
                        </a:rPr>
                        <a:t>No. of proposed H.O. Stations</a:t>
                      </a:r>
                      <a:endParaRPr kumimoji="0" lang="en-US" sz="2000" b="1" kern="1200" dirty="0">
                        <a:solidFill>
                          <a:schemeClr val="tx1"/>
                        </a:solidFill>
                        <a:effectLst/>
                        <a:latin typeface="+mn-lt"/>
                        <a:ea typeface="+mn-ea"/>
                        <a:cs typeface="+mn-cs"/>
                      </a:endParaRPr>
                    </a:p>
                  </a:txBody>
                  <a:tcPr marL="49696" marR="49696" marT="0" marB="0"/>
                </a:tc>
              </a:tr>
              <a:tr h="340419">
                <a:tc>
                  <a:txBody>
                    <a:bodyPr/>
                    <a:lstStyle/>
                    <a:p>
                      <a:pPr marL="0" marR="0" algn="l" rtl="0" eaLnBrk="1" latinLnBrk="0" hangingPunct="1">
                        <a:lnSpc>
                          <a:spcPct val="115000"/>
                        </a:lnSpc>
                        <a:spcBef>
                          <a:spcPts val="0"/>
                        </a:spcBef>
                        <a:spcAft>
                          <a:spcPts val="1000"/>
                        </a:spcAft>
                      </a:pPr>
                      <a:r>
                        <a:rPr kumimoji="0" lang="en-US" sz="2000" b="1" kern="1200" dirty="0">
                          <a:effectLst/>
                        </a:rPr>
                        <a:t>1</a:t>
                      </a:r>
                      <a:endParaRPr kumimoji="0" lang="en-US" sz="2000" b="1" kern="1200" dirty="0">
                        <a:solidFill>
                          <a:schemeClr val="tx1"/>
                        </a:solidFill>
                        <a:effectLst/>
                        <a:latin typeface="+mn-lt"/>
                        <a:ea typeface="+mn-ea"/>
                        <a:cs typeface="+mn-cs"/>
                      </a:endParaRPr>
                    </a:p>
                  </a:txBody>
                  <a:tcPr marL="49696" marR="49696" marT="0" marB="0" anchor="ctr"/>
                </a:tc>
                <a:tc>
                  <a:txBody>
                    <a:bodyPr/>
                    <a:lstStyle/>
                    <a:p>
                      <a:pPr marL="0" marR="0" algn="l" rtl="0" eaLnBrk="1" latinLnBrk="0" hangingPunct="1">
                        <a:lnSpc>
                          <a:spcPct val="115000"/>
                        </a:lnSpc>
                        <a:spcBef>
                          <a:spcPts val="0"/>
                        </a:spcBef>
                        <a:spcAft>
                          <a:spcPts val="1000"/>
                        </a:spcAft>
                      </a:pPr>
                      <a:r>
                        <a:rPr kumimoji="0" lang="en-US" sz="2000" b="1" kern="1200" dirty="0">
                          <a:effectLst/>
                        </a:rPr>
                        <a:t>Andaman and Nicobar </a:t>
                      </a:r>
                      <a:endParaRPr kumimoji="0" lang="en-US" sz="2000" b="1" kern="1200" dirty="0">
                        <a:solidFill>
                          <a:schemeClr val="tx1"/>
                        </a:solidFill>
                        <a:effectLst/>
                        <a:latin typeface="+mn-lt"/>
                        <a:ea typeface="+mn-ea"/>
                        <a:cs typeface="+mn-cs"/>
                      </a:endParaRPr>
                    </a:p>
                  </a:txBody>
                  <a:tcPr marL="49696" marR="49696" marT="0" marB="0" anchor="b"/>
                </a:tc>
                <a:tc>
                  <a:txBody>
                    <a:bodyPr/>
                    <a:lstStyle/>
                    <a:p>
                      <a:pPr marL="0" marR="0" algn="l" rtl="0" eaLnBrk="1" latinLnBrk="0" hangingPunct="1">
                        <a:lnSpc>
                          <a:spcPct val="115000"/>
                        </a:lnSpc>
                        <a:spcBef>
                          <a:spcPts val="0"/>
                        </a:spcBef>
                        <a:spcAft>
                          <a:spcPts val="1000"/>
                        </a:spcAft>
                      </a:pPr>
                      <a:r>
                        <a:rPr kumimoji="0" lang="en-US" sz="2000" b="1" kern="1200" dirty="0">
                          <a:effectLst/>
                        </a:rPr>
                        <a:t>5</a:t>
                      </a:r>
                      <a:endParaRPr kumimoji="0" lang="en-US" sz="2000" b="1" kern="1200" dirty="0">
                        <a:solidFill>
                          <a:schemeClr val="tx1"/>
                        </a:solidFill>
                        <a:effectLst/>
                        <a:latin typeface="+mn-lt"/>
                        <a:ea typeface="+mn-ea"/>
                        <a:cs typeface="+mn-cs"/>
                      </a:endParaRPr>
                    </a:p>
                  </a:txBody>
                  <a:tcPr marL="49696" marR="49696" marT="0" marB="0" anchor="b"/>
                </a:tc>
              </a:tr>
              <a:tr h="340419">
                <a:tc>
                  <a:txBody>
                    <a:bodyPr/>
                    <a:lstStyle/>
                    <a:p>
                      <a:pPr marL="0" marR="0" algn="l" rtl="0" eaLnBrk="1" latinLnBrk="0" hangingPunct="1">
                        <a:lnSpc>
                          <a:spcPct val="115000"/>
                        </a:lnSpc>
                        <a:spcBef>
                          <a:spcPts val="0"/>
                        </a:spcBef>
                        <a:spcAft>
                          <a:spcPts val="1000"/>
                        </a:spcAft>
                      </a:pPr>
                      <a:r>
                        <a:rPr kumimoji="0" lang="en-US" sz="2000" b="1" kern="1200" dirty="0">
                          <a:effectLst/>
                        </a:rPr>
                        <a:t>2</a:t>
                      </a:r>
                      <a:endParaRPr kumimoji="0" lang="en-US" sz="2000" b="1" kern="1200" dirty="0">
                        <a:solidFill>
                          <a:schemeClr val="tx1"/>
                        </a:solidFill>
                        <a:effectLst/>
                        <a:latin typeface="+mn-lt"/>
                        <a:ea typeface="+mn-ea"/>
                        <a:cs typeface="+mn-cs"/>
                      </a:endParaRPr>
                    </a:p>
                  </a:txBody>
                  <a:tcPr marL="49696" marR="49696" marT="0" marB="0" anchor="ctr"/>
                </a:tc>
                <a:tc>
                  <a:txBody>
                    <a:bodyPr/>
                    <a:lstStyle/>
                    <a:p>
                      <a:pPr marL="0" marR="0" algn="l" rtl="0" eaLnBrk="1" latinLnBrk="0" hangingPunct="1">
                        <a:lnSpc>
                          <a:spcPct val="115000"/>
                        </a:lnSpc>
                        <a:spcBef>
                          <a:spcPts val="0"/>
                        </a:spcBef>
                        <a:spcAft>
                          <a:spcPts val="1000"/>
                        </a:spcAft>
                      </a:pPr>
                      <a:r>
                        <a:rPr kumimoji="0" lang="en-US" sz="2000" b="1" kern="1200" dirty="0">
                          <a:effectLst/>
                        </a:rPr>
                        <a:t>Andhra Pradesh </a:t>
                      </a:r>
                      <a:endParaRPr kumimoji="0" lang="en-US" sz="2000" b="1" kern="1200" dirty="0">
                        <a:solidFill>
                          <a:schemeClr val="tx1"/>
                        </a:solidFill>
                        <a:effectLst/>
                        <a:latin typeface="+mn-lt"/>
                        <a:ea typeface="+mn-ea"/>
                        <a:cs typeface="+mn-cs"/>
                      </a:endParaRPr>
                    </a:p>
                  </a:txBody>
                  <a:tcPr marL="49696" marR="49696" marT="0" marB="0" anchor="b"/>
                </a:tc>
                <a:tc>
                  <a:txBody>
                    <a:bodyPr/>
                    <a:lstStyle/>
                    <a:p>
                      <a:pPr marL="0" marR="0" algn="l" rtl="0" eaLnBrk="1" latinLnBrk="0" hangingPunct="1">
                        <a:lnSpc>
                          <a:spcPct val="115000"/>
                        </a:lnSpc>
                        <a:spcBef>
                          <a:spcPts val="0"/>
                        </a:spcBef>
                        <a:spcAft>
                          <a:spcPts val="1000"/>
                        </a:spcAft>
                      </a:pPr>
                      <a:r>
                        <a:rPr kumimoji="0" lang="en-US" sz="2000" b="1" kern="1200" dirty="0">
                          <a:effectLst/>
                        </a:rPr>
                        <a:t>81</a:t>
                      </a:r>
                      <a:endParaRPr kumimoji="0" lang="en-US" sz="2000" b="1" kern="1200" dirty="0">
                        <a:solidFill>
                          <a:schemeClr val="tx1"/>
                        </a:solidFill>
                        <a:effectLst/>
                        <a:latin typeface="+mn-lt"/>
                        <a:ea typeface="+mn-ea"/>
                        <a:cs typeface="+mn-cs"/>
                      </a:endParaRPr>
                    </a:p>
                  </a:txBody>
                  <a:tcPr marL="49696" marR="49696" marT="0" marB="0" anchor="b"/>
                </a:tc>
              </a:tr>
              <a:tr h="340419">
                <a:tc>
                  <a:txBody>
                    <a:bodyPr/>
                    <a:lstStyle/>
                    <a:p>
                      <a:pPr marL="0" marR="0" algn="l" rtl="0" eaLnBrk="1" latinLnBrk="0" hangingPunct="1">
                        <a:lnSpc>
                          <a:spcPct val="115000"/>
                        </a:lnSpc>
                        <a:spcBef>
                          <a:spcPts val="0"/>
                        </a:spcBef>
                        <a:spcAft>
                          <a:spcPts val="1000"/>
                        </a:spcAft>
                      </a:pPr>
                      <a:r>
                        <a:rPr kumimoji="0" lang="en-US" sz="2000" b="1" kern="1200" dirty="0">
                          <a:effectLst/>
                        </a:rPr>
                        <a:t>3</a:t>
                      </a:r>
                      <a:endParaRPr kumimoji="0" lang="en-US" sz="2000" b="1" kern="1200" dirty="0">
                        <a:solidFill>
                          <a:schemeClr val="tx1"/>
                        </a:solidFill>
                        <a:effectLst/>
                        <a:latin typeface="+mn-lt"/>
                        <a:ea typeface="+mn-ea"/>
                        <a:cs typeface="+mn-cs"/>
                      </a:endParaRPr>
                    </a:p>
                  </a:txBody>
                  <a:tcPr marL="49696" marR="49696" marT="0" marB="0" anchor="ctr"/>
                </a:tc>
                <a:tc>
                  <a:txBody>
                    <a:bodyPr/>
                    <a:lstStyle/>
                    <a:p>
                      <a:pPr marL="0" marR="0" algn="l" rtl="0" eaLnBrk="1" latinLnBrk="0" hangingPunct="1">
                        <a:lnSpc>
                          <a:spcPct val="115000"/>
                        </a:lnSpc>
                        <a:spcBef>
                          <a:spcPts val="0"/>
                        </a:spcBef>
                        <a:spcAft>
                          <a:spcPts val="1000"/>
                        </a:spcAft>
                      </a:pPr>
                      <a:r>
                        <a:rPr kumimoji="0" lang="en-US" sz="2000" b="1" kern="1200" dirty="0" err="1">
                          <a:effectLst/>
                        </a:rPr>
                        <a:t>Telangana</a:t>
                      </a:r>
                      <a:r>
                        <a:rPr kumimoji="0" lang="en-US" sz="2000" b="1" kern="1200" dirty="0">
                          <a:effectLst/>
                        </a:rPr>
                        <a:t> </a:t>
                      </a:r>
                      <a:endParaRPr kumimoji="0" lang="en-US" sz="2000" b="1" kern="1200" dirty="0">
                        <a:solidFill>
                          <a:schemeClr val="tx1"/>
                        </a:solidFill>
                        <a:effectLst/>
                        <a:latin typeface="+mn-lt"/>
                        <a:ea typeface="+mn-ea"/>
                        <a:cs typeface="+mn-cs"/>
                      </a:endParaRPr>
                    </a:p>
                  </a:txBody>
                  <a:tcPr marL="49696" marR="49696" marT="0" marB="0" anchor="b"/>
                </a:tc>
                <a:tc>
                  <a:txBody>
                    <a:bodyPr/>
                    <a:lstStyle/>
                    <a:p>
                      <a:pPr marL="0" marR="0" algn="l" rtl="0" eaLnBrk="1" latinLnBrk="0" hangingPunct="1">
                        <a:lnSpc>
                          <a:spcPct val="115000"/>
                        </a:lnSpc>
                        <a:spcBef>
                          <a:spcPts val="0"/>
                        </a:spcBef>
                        <a:spcAft>
                          <a:spcPts val="1000"/>
                        </a:spcAft>
                      </a:pPr>
                      <a:r>
                        <a:rPr kumimoji="0" lang="en-US" sz="2000" b="1" kern="1200" dirty="0">
                          <a:effectLst/>
                        </a:rPr>
                        <a:t>29</a:t>
                      </a:r>
                      <a:endParaRPr kumimoji="0" lang="en-US" sz="2000" b="1" kern="1200" dirty="0">
                        <a:solidFill>
                          <a:schemeClr val="tx1"/>
                        </a:solidFill>
                        <a:effectLst/>
                        <a:latin typeface="+mn-lt"/>
                        <a:ea typeface="+mn-ea"/>
                        <a:cs typeface="+mn-cs"/>
                      </a:endParaRPr>
                    </a:p>
                  </a:txBody>
                  <a:tcPr marL="49696" marR="49696" marT="0" marB="0" anchor="b"/>
                </a:tc>
              </a:tr>
              <a:tr h="340419">
                <a:tc>
                  <a:txBody>
                    <a:bodyPr/>
                    <a:lstStyle/>
                    <a:p>
                      <a:pPr marL="0" marR="0" algn="l" rtl="0" eaLnBrk="1" latinLnBrk="0" hangingPunct="1">
                        <a:lnSpc>
                          <a:spcPct val="115000"/>
                        </a:lnSpc>
                        <a:spcBef>
                          <a:spcPts val="0"/>
                        </a:spcBef>
                        <a:spcAft>
                          <a:spcPts val="1000"/>
                        </a:spcAft>
                      </a:pPr>
                      <a:r>
                        <a:rPr kumimoji="0" lang="en-US" sz="2000" b="1" kern="1200" dirty="0">
                          <a:effectLst/>
                        </a:rPr>
                        <a:t>4</a:t>
                      </a:r>
                      <a:endParaRPr kumimoji="0" lang="en-US" sz="2000" b="1" kern="1200" dirty="0">
                        <a:solidFill>
                          <a:schemeClr val="tx1"/>
                        </a:solidFill>
                        <a:effectLst/>
                        <a:latin typeface="+mn-lt"/>
                        <a:ea typeface="+mn-ea"/>
                        <a:cs typeface="+mn-cs"/>
                      </a:endParaRPr>
                    </a:p>
                  </a:txBody>
                  <a:tcPr marL="49696" marR="49696" marT="0" marB="0" anchor="ctr"/>
                </a:tc>
                <a:tc>
                  <a:txBody>
                    <a:bodyPr/>
                    <a:lstStyle/>
                    <a:p>
                      <a:pPr marL="0" marR="0" algn="l" rtl="0" eaLnBrk="1" latinLnBrk="0" hangingPunct="1">
                        <a:lnSpc>
                          <a:spcPct val="115000"/>
                        </a:lnSpc>
                        <a:spcBef>
                          <a:spcPts val="0"/>
                        </a:spcBef>
                        <a:spcAft>
                          <a:spcPts val="1000"/>
                        </a:spcAft>
                      </a:pPr>
                      <a:r>
                        <a:rPr kumimoji="0" lang="en-US" sz="2000" b="1" kern="1200" dirty="0">
                          <a:effectLst/>
                        </a:rPr>
                        <a:t>Arunachal Pradesh </a:t>
                      </a:r>
                      <a:endParaRPr kumimoji="0" lang="en-US" sz="2000" b="1" kern="1200" dirty="0">
                        <a:solidFill>
                          <a:schemeClr val="tx1"/>
                        </a:solidFill>
                        <a:effectLst/>
                        <a:latin typeface="+mn-lt"/>
                        <a:ea typeface="+mn-ea"/>
                        <a:cs typeface="+mn-cs"/>
                      </a:endParaRPr>
                    </a:p>
                  </a:txBody>
                  <a:tcPr marL="49696" marR="49696" marT="0" marB="0" anchor="b"/>
                </a:tc>
                <a:tc>
                  <a:txBody>
                    <a:bodyPr/>
                    <a:lstStyle/>
                    <a:p>
                      <a:pPr marL="0" marR="0" algn="l" rtl="0" eaLnBrk="1" latinLnBrk="0" hangingPunct="1">
                        <a:lnSpc>
                          <a:spcPct val="115000"/>
                        </a:lnSpc>
                        <a:spcBef>
                          <a:spcPts val="0"/>
                        </a:spcBef>
                        <a:spcAft>
                          <a:spcPts val="1000"/>
                        </a:spcAft>
                      </a:pPr>
                      <a:r>
                        <a:rPr kumimoji="0" lang="en-US" sz="2000" b="1" kern="1200">
                          <a:effectLst/>
                        </a:rPr>
                        <a:t>57</a:t>
                      </a:r>
                      <a:endParaRPr kumimoji="0" lang="en-US" sz="2000" b="1" kern="1200">
                        <a:solidFill>
                          <a:schemeClr val="tx1"/>
                        </a:solidFill>
                        <a:effectLst/>
                        <a:latin typeface="+mn-lt"/>
                        <a:ea typeface="+mn-ea"/>
                        <a:cs typeface="+mn-cs"/>
                      </a:endParaRPr>
                    </a:p>
                  </a:txBody>
                  <a:tcPr marL="49696" marR="49696" marT="0" marB="0" anchor="b"/>
                </a:tc>
              </a:tr>
              <a:tr h="340419">
                <a:tc>
                  <a:txBody>
                    <a:bodyPr/>
                    <a:lstStyle/>
                    <a:p>
                      <a:pPr marL="0" marR="0" algn="l" rtl="0" eaLnBrk="1" latinLnBrk="0" hangingPunct="1">
                        <a:lnSpc>
                          <a:spcPct val="115000"/>
                        </a:lnSpc>
                        <a:spcBef>
                          <a:spcPts val="0"/>
                        </a:spcBef>
                        <a:spcAft>
                          <a:spcPts val="1000"/>
                        </a:spcAft>
                      </a:pPr>
                      <a:r>
                        <a:rPr kumimoji="0" lang="en-US" sz="2000" b="1" kern="1200">
                          <a:effectLst/>
                        </a:rPr>
                        <a:t>5</a:t>
                      </a:r>
                      <a:endParaRPr kumimoji="0" lang="en-US" sz="2000" b="1" kern="1200">
                        <a:solidFill>
                          <a:schemeClr val="tx1"/>
                        </a:solidFill>
                        <a:effectLst/>
                        <a:latin typeface="+mn-lt"/>
                        <a:ea typeface="+mn-ea"/>
                        <a:cs typeface="+mn-cs"/>
                      </a:endParaRPr>
                    </a:p>
                  </a:txBody>
                  <a:tcPr marL="49696" marR="49696" marT="0" marB="0" anchor="ctr"/>
                </a:tc>
                <a:tc>
                  <a:txBody>
                    <a:bodyPr/>
                    <a:lstStyle/>
                    <a:p>
                      <a:pPr marL="0" marR="0" algn="l" rtl="0" eaLnBrk="1" latinLnBrk="0" hangingPunct="1">
                        <a:lnSpc>
                          <a:spcPct val="115000"/>
                        </a:lnSpc>
                        <a:spcBef>
                          <a:spcPts val="0"/>
                        </a:spcBef>
                        <a:spcAft>
                          <a:spcPts val="1000"/>
                        </a:spcAft>
                      </a:pPr>
                      <a:r>
                        <a:rPr kumimoji="0" lang="en-US" sz="2000" b="1" kern="1200" dirty="0" smtClean="0">
                          <a:effectLst/>
                        </a:rPr>
                        <a:t>Assam</a:t>
                      </a:r>
                      <a:endParaRPr kumimoji="0" lang="en-US" sz="2000" b="1" kern="1200" dirty="0">
                        <a:solidFill>
                          <a:schemeClr val="tx1"/>
                        </a:solidFill>
                        <a:effectLst/>
                        <a:latin typeface="+mn-lt"/>
                        <a:ea typeface="+mn-ea"/>
                        <a:cs typeface="+mn-cs"/>
                      </a:endParaRPr>
                    </a:p>
                  </a:txBody>
                  <a:tcPr marL="49696" marR="49696" marT="0" marB="0" anchor="b"/>
                </a:tc>
                <a:tc>
                  <a:txBody>
                    <a:bodyPr/>
                    <a:lstStyle/>
                    <a:p>
                      <a:pPr marL="0" marR="0" algn="l" rtl="0" eaLnBrk="1" latinLnBrk="0" hangingPunct="1">
                        <a:lnSpc>
                          <a:spcPct val="115000"/>
                        </a:lnSpc>
                        <a:spcBef>
                          <a:spcPts val="0"/>
                        </a:spcBef>
                        <a:spcAft>
                          <a:spcPts val="1000"/>
                        </a:spcAft>
                      </a:pPr>
                      <a:r>
                        <a:rPr kumimoji="0" lang="en-US" sz="2000" b="1" kern="1200" dirty="0">
                          <a:effectLst/>
                        </a:rPr>
                        <a:t>125</a:t>
                      </a:r>
                      <a:endParaRPr kumimoji="0" lang="en-US" sz="2000" b="1" kern="1200" dirty="0">
                        <a:solidFill>
                          <a:schemeClr val="tx1"/>
                        </a:solidFill>
                        <a:effectLst/>
                        <a:latin typeface="+mn-lt"/>
                        <a:ea typeface="+mn-ea"/>
                        <a:cs typeface="+mn-cs"/>
                      </a:endParaRPr>
                    </a:p>
                  </a:txBody>
                  <a:tcPr marL="49696" marR="49696" marT="0" marB="0" anchor="b"/>
                </a:tc>
              </a:tr>
              <a:tr h="340419">
                <a:tc>
                  <a:txBody>
                    <a:bodyPr/>
                    <a:lstStyle/>
                    <a:p>
                      <a:pPr marL="0" marR="0" algn="l" rtl="0" eaLnBrk="1" latinLnBrk="0" hangingPunct="1">
                        <a:lnSpc>
                          <a:spcPct val="115000"/>
                        </a:lnSpc>
                        <a:spcBef>
                          <a:spcPts val="0"/>
                        </a:spcBef>
                        <a:spcAft>
                          <a:spcPts val="1000"/>
                        </a:spcAft>
                      </a:pPr>
                      <a:r>
                        <a:rPr kumimoji="0" lang="en-US" sz="2000" b="1" kern="1200">
                          <a:effectLst/>
                        </a:rPr>
                        <a:t>6</a:t>
                      </a:r>
                      <a:endParaRPr kumimoji="0" lang="en-US" sz="2000" b="1" kern="1200">
                        <a:solidFill>
                          <a:schemeClr val="tx1"/>
                        </a:solidFill>
                        <a:effectLst/>
                        <a:latin typeface="+mn-lt"/>
                        <a:ea typeface="+mn-ea"/>
                        <a:cs typeface="+mn-cs"/>
                      </a:endParaRPr>
                    </a:p>
                  </a:txBody>
                  <a:tcPr marL="49696" marR="49696" marT="0" marB="0" anchor="ctr"/>
                </a:tc>
                <a:tc>
                  <a:txBody>
                    <a:bodyPr/>
                    <a:lstStyle/>
                    <a:p>
                      <a:pPr marL="0" marR="0" algn="l" rtl="0" eaLnBrk="1" latinLnBrk="0" hangingPunct="1">
                        <a:lnSpc>
                          <a:spcPct val="115000"/>
                        </a:lnSpc>
                        <a:spcBef>
                          <a:spcPts val="0"/>
                        </a:spcBef>
                        <a:spcAft>
                          <a:spcPts val="1000"/>
                        </a:spcAft>
                      </a:pPr>
                      <a:r>
                        <a:rPr kumimoji="0" lang="en-US" sz="2000" b="1" kern="1200" dirty="0">
                          <a:effectLst/>
                        </a:rPr>
                        <a:t>Bihar </a:t>
                      </a:r>
                      <a:endParaRPr kumimoji="0" lang="en-US" sz="2000" b="1" kern="1200" dirty="0">
                        <a:solidFill>
                          <a:schemeClr val="tx1"/>
                        </a:solidFill>
                        <a:effectLst/>
                        <a:latin typeface="+mn-lt"/>
                        <a:ea typeface="+mn-ea"/>
                        <a:cs typeface="+mn-cs"/>
                      </a:endParaRPr>
                    </a:p>
                  </a:txBody>
                  <a:tcPr marL="49696" marR="49696" marT="0" marB="0" anchor="b"/>
                </a:tc>
                <a:tc>
                  <a:txBody>
                    <a:bodyPr/>
                    <a:lstStyle/>
                    <a:p>
                      <a:pPr marL="0" marR="0" algn="l" rtl="0" eaLnBrk="1" latinLnBrk="0" hangingPunct="1">
                        <a:lnSpc>
                          <a:spcPct val="115000"/>
                        </a:lnSpc>
                        <a:spcBef>
                          <a:spcPts val="0"/>
                        </a:spcBef>
                        <a:spcAft>
                          <a:spcPts val="1000"/>
                        </a:spcAft>
                      </a:pPr>
                      <a:r>
                        <a:rPr kumimoji="0" lang="en-US" sz="2000" b="1" kern="1200" dirty="0">
                          <a:effectLst/>
                        </a:rPr>
                        <a:t>124</a:t>
                      </a:r>
                      <a:endParaRPr kumimoji="0" lang="en-US" sz="2000" b="1" kern="1200" dirty="0">
                        <a:solidFill>
                          <a:schemeClr val="tx1"/>
                        </a:solidFill>
                        <a:effectLst/>
                        <a:latin typeface="+mn-lt"/>
                        <a:ea typeface="+mn-ea"/>
                        <a:cs typeface="+mn-cs"/>
                      </a:endParaRPr>
                    </a:p>
                  </a:txBody>
                  <a:tcPr marL="49696" marR="49696" marT="0" marB="0" anchor="b"/>
                </a:tc>
              </a:tr>
              <a:tr h="340419">
                <a:tc>
                  <a:txBody>
                    <a:bodyPr/>
                    <a:lstStyle/>
                    <a:p>
                      <a:pPr marL="0" marR="0" algn="l" rtl="0" eaLnBrk="1" latinLnBrk="0" hangingPunct="1">
                        <a:lnSpc>
                          <a:spcPct val="115000"/>
                        </a:lnSpc>
                        <a:spcBef>
                          <a:spcPts val="0"/>
                        </a:spcBef>
                        <a:spcAft>
                          <a:spcPts val="1000"/>
                        </a:spcAft>
                      </a:pPr>
                      <a:r>
                        <a:rPr kumimoji="0" lang="en-US" sz="2000" b="1" kern="1200">
                          <a:effectLst/>
                        </a:rPr>
                        <a:t>7</a:t>
                      </a:r>
                      <a:endParaRPr kumimoji="0" lang="en-US" sz="2000" b="1" kern="1200">
                        <a:solidFill>
                          <a:schemeClr val="tx1"/>
                        </a:solidFill>
                        <a:effectLst/>
                        <a:latin typeface="+mn-lt"/>
                        <a:ea typeface="+mn-ea"/>
                        <a:cs typeface="+mn-cs"/>
                      </a:endParaRPr>
                    </a:p>
                  </a:txBody>
                  <a:tcPr marL="49696" marR="49696" marT="0" marB="0" anchor="ctr"/>
                </a:tc>
                <a:tc>
                  <a:txBody>
                    <a:bodyPr/>
                    <a:lstStyle/>
                    <a:p>
                      <a:pPr marL="0" marR="0" algn="l" rtl="0" eaLnBrk="1" latinLnBrk="0" hangingPunct="1">
                        <a:lnSpc>
                          <a:spcPct val="115000"/>
                        </a:lnSpc>
                        <a:spcBef>
                          <a:spcPts val="0"/>
                        </a:spcBef>
                        <a:spcAft>
                          <a:spcPts val="1000"/>
                        </a:spcAft>
                      </a:pPr>
                      <a:r>
                        <a:rPr kumimoji="0" lang="en-US" sz="2000" b="1" kern="1200" dirty="0" smtClean="0">
                          <a:effectLst/>
                        </a:rPr>
                        <a:t>Chhattisgarh</a:t>
                      </a:r>
                      <a:endParaRPr kumimoji="0" lang="en-US" sz="2000" b="1" kern="1200" dirty="0">
                        <a:solidFill>
                          <a:schemeClr val="tx1"/>
                        </a:solidFill>
                        <a:effectLst/>
                        <a:latin typeface="+mn-lt"/>
                        <a:ea typeface="+mn-ea"/>
                        <a:cs typeface="+mn-cs"/>
                      </a:endParaRPr>
                    </a:p>
                  </a:txBody>
                  <a:tcPr marL="49696" marR="49696" marT="0" marB="0" anchor="b"/>
                </a:tc>
                <a:tc>
                  <a:txBody>
                    <a:bodyPr/>
                    <a:lstStyle/>
                    <a:p>
                      <a:pPr marL="0" marR="0" algn="l" rtl="0" eaLnBrk="1" latinLnBrk="0" hangingPunct="1">
                        <a:lnSpc>
                          <a:spcPct val="115000"/>
                        </a:lnSpc>
                        <a:spcBef>
                          <a:spcPts val="0"/>
                        </a:spcBef>
                        <a:spcAft>
                          <a:spcPts val="1000"/>
                        </a:spcAft>
                      </a:pPr>
                      <a:r>
                        <a:rPr kumimoji="0" lang="en-US" sz="2000" b="1" kern="1200">
                          <a:effectLst/>
                        </a:rPr>
                        <a:t>53</a:t>
                      </a:r>
                      <a:endParaRPr kumimoji="0" lang="en-US" sz="2000" b="1" kern="1200">
                        <a:solidFill>
                          <a:schemeClr val="tx1"/>
                        </a:solidFill>
                        <a:effectLst/>
                        <a:latin typeface="+mn-lt"/>
                        <a:ea typeface="+mn-ea"/>
                        <a:cs typeface="+mn-cs"/>
                      </a:endParaRPr>
                    </a:p>
                  </a:txBody>
                  <a:tcPr marL="49696" marR="49696" marT="0" marB="0" anchor="b"/>
                </a:tc>
              </a:tr>
              <a:tr h="340419">
                <a:tc>
                  <a:txBody>
                    <a:bodyPr/>
                    <a:lstStyle/>
                    <a:p>
                      <a:pPr marL="0" marR="0" algn="l" rtl="0" eaLnBrk="1" latinLnBrk="0" hangingPunct="1">
                        <a:lnSpc>
                          <a:spcPct val="115000"/>
                        </a:lnSpc>
                        <a:spcBef>
                          <a:spcPts val="0"/>
                        </a:spcBef>
                        <a:spcAft>
                          <a:spcPts val="1000"/>
                        </a:spcAft>
                      </a:pPr>
                      <a:r>
                        <a:rPr kumimoji="0" lang="en-US" sz="2000" b="1" kern="1200">
                          <a:effectLst/>
                        </a:rPr>
                        <a:t>8</a:t>
                      </a:r>
                      <a:endParaRPr kumimoji="0" lang="en-US" sz="2000" b="1" kern="1200">
                        <a:solidFill>
                          <a:schemeClr val="tx1"/>
                        </a:solidFill>
                        <a:effectLst/>
                        <a:latin typeface="+mn-lt"/>
                        <a:ea typeface="+mn-ea"/>
                        <a:cs typeface="+mn-cs"/>
                      </a:endParaRPr>
                    </a:p>
                  </a:txBody>
                  <a:tcPr marL="49696" marR="49696" marT="0" marB="0" anchor="ctr"/>
                </a:tc>
                <a:tc>
                  <a:txBody>
                    <a:bodyPr/>
                    <a:lstStyle/>
                    <a:p>
                      <a:pPr marL="0" marR="0" algn="l" rtl="0" eaLnBrk="1" latinLnBrk="0" hangingPunct="1">
                        <a:lnSpc>
                          <a:spcPct val="115000"/>
                        </a:lnSpc>
                        <a:spcBef>
                          <a:spcPts val="0"/>
                        </a:spcBef>
                        <a:spcAft>
                          <a:spcPts val="1000"/>
                        </a:spcAft>
                      </a:pPr>
                      <a:r>
                        <a:rPr kumimoji="0" lang="en-US" sz="2000" b="1" kern="1200" dirty="0">
                          <a:effectLst/>
                        </a:rPr>
                        <a:t>Delhi</a:t>
                      </a:r>
                      <a:endParaRPr kumimoji="0" lang="en-US" sz="2000" b="1" kern="1200" dirty="0">
                        <a:solidFill>
                          <a:schemeClr val="tx1"/>
                        </a:solidFill>
                        <a:effectLst/>
                        <a:latin typeface="+mn-lt"/>
                        <a:ea typeface="+mn-ea"/>
                        <a:cs typeface="+mn-cs"/>
                      </a:endParaRPr>
                    </a:p>
                  </a:txBody>
                  <a:tcPr marL="49696" marR="49696" marT="0" marB="0" anchor="b"/>
                </a:tc>
                <a:tc>
                  <a:txBody>
                    <a:bodyPr/>
                    <a:lstStyle/>
                    <a:p>
                      <a:pPr marL="0" marR="0" algn="l" rtl="0" eaLnBrk="1" latinLnBrk="0" hangingPunct="1">
                        <a:lnSpc>
                          <a:spcPct val="115000"/>
                        </a:lnSpc>
                        <a:spcBef>
                          <a:spcPts val="0"/>
                        </a:spcBef>
                        <a:spcAft>
                          <a:spcPts val="1000"/>
                        </a:spcAft>
                      </a:pPr>
                      <a:r>
                        <a:rPr kumimoji="0" lang="en-US" sz="2000" b="1" kern="1200" dirty="0">
                          <a:effectLst/>
                        </a:rPr>
                        <a:t>2</a:t>
                      </a:r>
                      <a:endParaRPr kumimoji="0" lang="en-US" sz="2000" b="1" kern="1200" dirty="0">
                        <a:solidFill>
                          <a:schemeClr val="tx1"/>
                        </a:solidFill>
                        <a:effectLst/>
                        <a:latin typeface="+mn-lt"/>
                        <a:ea typeface="+mn-ea"/>
                        <a:cs typeface="+mn-cs"/>
                      </a:endParaRPr>
                    </a:p>
                  </a:txBody>
                  <a:tcPr marL="49696" marR="49696" marT="0" marB="0" anchor="b"/>
                </a:tc>
              </a:tr>
              <a:tr h="340419">
                <a:tc>
                  <a:txBody>
                    <a:bodyPr/>
                    <a:lstStyle/>
                    <a:p>
                      <a:pPr marL="0" marR="0" algn="l" rtl="0" eaLnBrk="1" latinLnBrk="0" hangingPunct="1">
                        <a:lnSpc>
                          <a:spcPct val="115000"/>
                        </a:lnSpc>
                        <a:spcBef>
                          <a:spcPts val="0"/>
                        </a:spcBef>
                        <a:spcAft>
                          <a:spcPts val="1000"/>
                        </a:spcAft>
                      </a:pPr>
                      <a:r>
                        <a:rPr kumimoji="0" lang="en-US" sz="2000" b="1" kern="1200">
                          <a:effectLst/>
                        </a:rPr>
                        <a:t>9</a:t>
                      </a:r>
                      <a:endParaRPr kumimoji="0" lang="en-US" sz="2000" b="1" kern="1200">
                        <a:solidFill>
                          <a:schemeClr val="tx1"/>
                        </a:solidFill>
                        <a:effectLst/>
                        <a:latin typeface="+mn-lt"/>
                        <a:ea typeface="+mn-ea"/>
                        <a:cs typeface="+mn-cs"/>
                      </a:endParaRPr>
                    </a:p>
                  </a:txBody>
                  <a:tcPr marL="49696" marR="49696" marT="0" marB="0" anchor="ctr"/>
                </a:tc>
                <a:tc>
                  <a:txBody>
                    <a:bodyPr/>
                    <a:lstStyle/>
                    <a:p>
                      <a:pPr marL="0" marR="0" algn="l" rtl="0" eaLnBrk="1" latinLnBrk="0" hangingPunct="1">
                        <a:lnSpc>
                          <a:spcPct val="115000"/>
                        </a:lnSpc>
                        <a:spcBef>
                          <a:spcPts val="0"/>
                        </a:spcBef>
                        <a:spcAft>
                          <a:spcPts val="1000"/>
                        </a:spcAft>
                      </a:pPr>
                      <a:r>
                        <a:rPr kumimoji="0" lang="en-US" sz="2000" b="1" kern="1200" dirty="0" smtClean="0">
                          <a:effectLst/>
                        </a:rPr>
                        <a:t>Gujarat</a:t>
                      </a:r>
                      <a:endParaRPr kumimoji="0" lang="en-US" sz="2000" b="1" kern="1200" dirty="0">
                        <a:solidFill>
                          <a:schemeClr val="tx1"/>
                        </a:solidFill>
                        <a:effectLst/>
                        <a:latin typeface="+mn-lt"/>
                        <a:ea typeface="+mn-ea"/>
                        <a:cs typeface="+mn-cs"/>
                      </a:endParaRPr>
                    </a:p>
                  </a:txBody>
                  <a:tcPr marL="49696" marR="49696" marT="0" marB="0" anchor="b"/>
                </a:tc>
                <a:tc>
                  <a:txBody>
                    <a:bodyPr/>
                    <a:lstStyle/>
                    <a:p>
                      <a:pPr marL="0" marR="0" algn="l" rtl="0" eaLnBrk="1" latinLnBrk="0" hangingPunct="1">
                        <a:lnSpc>
                          <a:spcPct val="115000"/>
                        </a:lnSpc>
                        <a:spcBef>
                          <a:spcPts val="0"/>
                        </a:spcBef>
                        <a:spcAft>
                          <a:spcPts val="1000"/>
                        </a:spcAft>
                      </a:pPr>
                      <a:r>
                        <a:rPr kumimoji="0" lang="en-US" sz="2000" b="1" kern="1200" dirty="0">
                          <a:effectLst/>
                        </a:rPr>
                        <a:t>4</a:t>
                      </a:r>
                      <a:endParaRPr kumimoji="0" lang="en-US" sz="2000" b="1" kern="1200" dirty="0">
                        <a:solidFill>
                          <a:schemeClr val="tx1"/>
                        </a:solidFill>
                        <a:effectLst/>
                        <a:latin typeface="+mn-lt"/>
                        <a:ea typeface="+mn-ea"/>
                        <a:cs typeface="+mn-cs"/>
                      </a:endParaRPr>
                    </a:p>
                  </a:txBody>
                  <a:tcPr marL="49696" marR="49696" marT="0" marB="0" anchor="b"/>
                </a:tc>
              </a:tr>
              <a:tr h="340419">
                <a:tc>
                  <a:txBody>
                    <a:bodyPr/>
                    <a:lstStyle/>
                    <a:p>
                      <a:pPr marL="0" marR="0" algn="l" rtl="0" eaLnBrk="1" latinLnBrk="0" hangingPunct="1">
                        <a:lnSpc>
                          <a:spcPct val="115000"/>
                        </a:lnSpc>
                        <a:spcBef>
                          <a:spcPts val="0"/>
                        </a:spcBef>
                        <a:spcAft>
                          <a:spcPts val="1000"/>
                        </a:spcAft>
                      </a:pPr>
                      <a:r>
                        <a:rPr kumimoji="0" lang="en-US" sz="2000" b="1" kern="1200">
                          <a:effectLst/>
                        </a:rPr>
                        <a:t>10</a:t>
                      </a:r>
                      <a:endParaRPr kumimoji="0" lang="en-US" sz="2000" b="1" kern="1200">
                        <a:solidFill>
                          <a:schemeClr val="tx1"/>
                        </a:solidFill>
                        <a:effectLst/>
                        <a:latin typeface="+mn-lt"/>
                        <a:ea typeface="+mn-ea"/>
                        <a:cs typeface="+mn-cs"/>
                      </a:endParaRPr>
                    </a:p>
                  </a:txBody>
                  <a:tcPr marL="49696" marR="49696" marT="0" marB="0" anchor="ctr"/>
                </a:tc>
                <a:tc>
                  <a:txBody>
                    <a:bodyPr/>
                    <a:lstStyle/>
                    <a:p>
                      <a:pPr marL="0" marR="0" algn="l" rtl="0" eaLnBrk="1" latinLnBrk="0" hangingPunct="1">
                        <a:lnSpc>
                          <a:spcPct val="115000"/>
                        </a:lnSpc>
                        <a:spcBef>
                          <a:spcPts val="0"/>
                        </a:spcBef>
                        <a:spcAft>
                          <a:spcPts val="1000"/>
                        </a:spcAft>
                      </a:pPr>
                      <a:r>
                        <a:rPr kumimoji="0" lang="en-US" sz="2000" b="1" kern="1200" dirty="0" smtClean="0">
                          <a:effectLst/>
                        </a:rPr>
                        <a:t>Haryana</a:t>
                      </a:r>
                      <a:endParaRPr kumimoji="0" lang="en-US" sz="2000" b="1" kern="1200" dirty="0">
                        <a:solidFill>
                          <a:schemeClr val="tx1"/>
                        </a:solidFill>
                        <a:effectLst/>
                        <a:latin typeface="+mn-lt"/>
                        <a:ea typeface="+mn-ea"/>
                        <a:cs typeface="+mn-cs"/>
                      </a:endParaRPr>
                    </a:p>
                  </a:txBody>
                  <a:tcPr marL="49696" marR="49696" marT="0" marB="0" anchor="b"/>
                </a:tc>
                <a:tc>
                  <a:txBody>
                    <a:bodyPr/>
                    <a:lstStyle/>
                    <a:p>
                      <a:pPr marL="0" marR="0" algn="l" rtl="0" eaLnBrk="1" latinLnBrk="0" hangingPunct="1">
                        <a:lnSpc>
                          <a:spcPct val="115000"/>
                        </a:lnSpc>
                        <a:spcBef>
                          <a:spcPts val="0"/>
                        </a:spcBef>
                        <a:spcAft>
                          <a:spcPts val="1000"/>
                        </a:spcAft>
                      </a:pPr>
                      <a:r>
                        <a:rPr kumimoji="0" lang="en-US" sz="2000" b="1" kern="1200" dirty="0">
                          <a:effectLst/>
                        </a:rPr>
                        <a:t>26</a:t>
                      </a:r>
                      <a:endParaRPr kumimoji="0" lang="en-US" sz="2000" b="1" kern="1200" dirty="0">
                        <a:solidFill>
                          <a:schemeClr val="tx1"/>
                        </a:solidFill>
                        <a:effectLst/>
                        <a:latin typeface="+mn-lt"/>
                        <a:ea typeface="+mn-ea"/>
                        <a:cs typeface="+mn-cs"/>
                      </a:endParaRPr>
                    </a:p>
                  </a:txBody>
                  <a:tcPr marL="49696" marR="49696" marT="0" marB="0" anchor="b"/>
                </a:tc>
              </a:tr>
              <a:tr h="340419">
                <a:tc>
                  <a:txBody>
                    <a:bodyPr/>
                    <a:lstStyle/>
                    <a:p>
                      <a:pPr marL="0" marR="0" algn="l" rtl="0" eaLnBrk="1" latinLnBrk="0" hangingPunct="1">
                        <a:lnSpc>
                          <a:spcPct val="115000"/>
                        </a:lnSpc>
                        <a:spcBef>
                          <a:spcPts val="0"/>
                        </a:spcBef>
                        <a:spcAft>
                          <a:spcPts val="1000"/>
                        </a:spcAft>
                      </a:pPr>
                      <a:r>
                        <a:rPr kumimoji="0" lang="en-US" sz="2000" b="1" kern="1200">
                          <a:effectLst/>
                        </a:rPr>
                        <a:t>11</a:t>
                      </a:r>
                      <a:endParaRPr kumimoji="0" lang="en-US" sz="2000" b="1" kern="1200">
                        <a:solidFill>
                          <a:schemeClr val="tx1"/>
                        </a:solidFill>
                        <a:effectLst/>
                        <a:latin typeface="+mn-lt"/>
                        <a:ea typeface="+mn-ea"/>
                        <a:cs typeface="+mn-cs"/>
                      </a:endParaRPr>
                    </a:p>
                  </a:txBody>
                  <a:tcPr marL="49696" marR="49696" marT="0" marB="0" anchor="ctr"/>
                </a:tc>
                <a:tc>
                  <a:txBody>
                    <a:bodyPr/>
                    <a:lstStyle/>
                    <a:p>
                      <a:pPr marL="0" marR="0" algn="l" rtl="0" eaLnBrk="1" latinLnBrk="0" hangingPunct="1">
                        <a:lnSpc>
                          <a:spcPct val="115000"/>
                        </a:lnSpc>
                        <a:spcBef>
                          <a:spcPts val="0"/>
                        </a:spcBef>
                        <a:spcAft>
                          <a:spcPts val="1000"/>
                        </a:spcAft>
                      </a:pPr>
                      <a:r>
                        <a:rPr kumimoji="0" lang="en-US" sz="2000" b="1" kern="1200" dirty="0">
                          <a:effectLst/>
                        </a:rPr>
                        <a:t>Himachal </a:t>
                      </a:r>
                      <a:r>
                        <a:rPr kumimoji="0" lang="en-US" sz="2000" b="1" kern="1200" dirty="0" smtClean="0">
                          <a:effectLst/>
                        </a:rPr>
                        <a:t>Pradesh</a:t>
                      </a:r>
                      <a:endParaRPr kumimoji="0" lang="en-US" sz="2000" b="1" kern="1200" dirty="0">
                        <a:solidFill>
                          <a:schemeClr val="tx1"/>
                        </a:solidFill>
                        <a:effectLst/>
                        <a:latin typeface="+mn-lt"/>
                        <a:ea typeface="+mn-ea"/>
                        <a:cs typeface="+mn-cs"/>
                      </a:endParaRPr>
                    </a:p>
                  </a:txBody>
                  <a:tcPr marL="49696" marR="49696" marT="0" marB="0" anchor="b"/>
                </a:tc>
                <a:tc>
                  <a:txBody>
                    <a:bodyPr/>
                    <a:lstStyle/>
                    <a:p>
                      <a:pPr marL="0" marR="0" algn="l" rtl="0" eaLnBrk="1" latinLnBrk="0" hangingPunct="1">
                        <a:lnSpc>
                          <a:spcPct val="115000"/>
                        </a:lnSpc>
                        <a:spcBef>
                          <a:spcPts val="0"/>
                        </a:spcBef>
                        <a:spcAft>
                          <a:spcPts val="1000"/>
                        </a:spcAft>
                      </a:pPr>
                      <a:r>
                        <a:rPr kumimoji="0" lang="en-US" sz="2000" b="1" kern="1200" dirty="0">
                          <a:effectLst/>
                        </a:rPr>
                        <a:t>39</a:t>
                      </a:r>
                      <a:endParaRPr kumimoji="0" lang="en-US" sz="2000" b="1" kern="1200" dirty="0">
                        <a:solidFill>
                          <a:schemeClr val="tx1"/>
                        </a:solidFill>
                        <a:effectLst/>
                        <a:latin typeface="+mn-lt"/>
                        <a:ea typeface="+mn-ea"/>
                        <a:cs typeface="+mn-cs"/>
                      </a:endParaRPr>
                    </a:p>
                  </a:txBody>
                  <a:tcPr marL="49696" marR="49696" marT="0" marB="0" anchor="b"/>
                </a:tc>
              </a:tr>
              <a:tr h="340419">
                <a:tc>
                  <a:txBody>
                    <a:bodyPr/>
                    <a:lstStyle/>
                    <a:p>
                      <a:pPr marL="0" marR="0" algn="l" rtl="0" eaLnBrk="1" latinLnBrk="0" hangingPunct="1">
                        <a:lnSpc>
                          <a:spcPct val="115000"/>
                        </a:lnSpc>
                        <a:spcBef>
                          <a:spcPts val="0"/>
                        </a:spcBef>
                        <a:spcAft>
                          <a:spcPts val="1000"/>
                        </a:spcAft>
                      </a:pPr>
                      <a:r>
                        <a:rPr kumimoji="0" lang="en-US" sz="2000" b="1" kern="1200">
                          <a:effectLst/>
                        </a:rPr>
                        <a:t>12</a:t>
                      </a:r>
                      <a:endParaRPr kumimoji="0" lang="en-US" sz="2000" b="1" kern="1200">
                        <a:solidFill>
                          <a:schemeClr val="tx1"/>
                        </a:solidFill>
                        <a:effectLst/>
                        <a:latin typeface="+mn-lt"/>
                        <a:ea typeface="+mn-ea"/>
                        <a:cs typeface="+mn-cs"/>
                      </a:endParaRPr>
                    </a:p>
                  </a:txBody>
                  <a:tcPr marL="49696" marR="49696" marT="0" marB="0" anchor="ctr"/>
                </a:tc>
                <a:tc>
                  <a:txBody>
                    <a:bodyPr/>
                    <a:lstStyle/>
                    <a:p>
                      <a:pPr marL="0" marR="0" algn="l" rtl="0" eaLnBrk="1" latinLnBrk="0" hangingPunct="1">
                        <a:lnSpc>
                          <a:spcPct val="115000"/>
                        </a:lnSpc>
                        <a:spcBef>
                          <a:spcPts val="0"/>
                        </a:spcBef>
                        <a:spcAft>
                          <a:spcPts val="1000"/>
                        </a:spcAft>
                      </a:pPr>
                      <a:r>
                        <a:rPr kumimoji="0" lang="en-US" sz="2000" b="1" kern="1200" dirty="0">
                          <a:effectLst/>
                        </a:rPr>
                        <a:t>Jammu and Kashmir </a:t>
                      </a:r>
                      <a:endParaRPr kumimoji="0" lang="en-US" sz="2000" b="1" kern="1200" dirty="0">
                        <a:solidFill>
                          <a:schemeClr val="tx1"/>
                        </a:solidFill>
                        <a:effectLst/>
                        <a:latin typeface="+mn-lt"/>
                        <a:ea typeface="+mn-ea"/>
                        <a:cs typeface="+mn-cs"/>
                      </a:endParaRPr>
                    </a:p>
                  </a:txBody>
                  <a:tcPr marL="49696" marR="49696" marT="0" marB="0" anchor="b"/>
                </a:tc>
                <a:tc>
                  <a:txBody>
                    <a:bodyPr/>
                    <a:lstStyle/>
                    <a:p>
                      <a:pPr marL="0" marR="0" algn="l" rtl="0" eaLnBrk="1" latinLnBrk="0" hangingPunct="1">
                        <a:lnSpc>
                          <a:spcPct val="115000"/>
                        </a:lnSpc>
                        <a:spcBef>
                          <a:spcPts val="0"/>
                        </a:spcBef>
                        <a:spcAft>
                          <a:spcPts val="1000"/>
                        </a:spcAft>
                      </a:pPr>
                      <a:r>
                        <a:rPr kumimoji="0" lang="en-US" sz="2000" b="1" kern="1200" dirty="0">
                          <a:effectLst/>
                        </a:rPr>
                        <a:t>50</a:t>
                      </a:r>
                      <a:endParaRPr kumimoji="0" lang="en-US" sz="2000" b="1" kern="1200" dirty="0">
                        <a:solidFill>
                          <a:schemeClr val="tx1"/>
                        </a:solidFill>
                        <a:effectLst/>
                        <a:latin typeface="+mn-lt"/>
                        <a:ea typeface="+mn-ea"/>
                        <a:cs typeface="+mn-cs"/>
                      </a:endParaRPr>
                    </a:p>
                  </a:txBody>
                  <a:tcPr marL="49696" marR="49696" marT="0" marB="0" anchor="b"/>
                </a:tc>
              </a:tr>
              <a:tr h="340419">
                <a:tc>
                  <a:txBody>
                    <a:bodyPr/>
                    <a:lstStyle/>
                    <a:p>
                      <a:pPr marL="0" marR="0" algn="l" rtl="0" eaLnBrk="1" latinLnBrk="0" hangingPunct="1">
                        <a:lnSpc>
                          <a:spcPct val="115000"/>
                        </a:lnSpc>
                        <a:spcBef>
                          <a:spcPts val="0"/>
                        </a:spcBef>
                        <a:spcAft>
                          <a:spcPts val="1000"/>
                        </a:spcAft>
                      </a:pPr>
                      <a:r>
                        <a:rPr kumimoji="0" lang="en-US" sz="2000" b="1" kern="1200">
                          <a:effectLst/>
                        </a:rPr>
                        <a:t>13</a:t>
                      </a:r>
                      <a:endParaRPr kumimoji="0" lang="en-US" sz="2000" b="1" kern="1200">
                        <a:solidFill>
                          <a:schemeClr val="tx1"/>
                        </a:solidFill>
                        <a:effectLst/>
                        <a:latin typeface="+mn-lt"/>
                        <a:ea typeface="+mn-ea"/>
                        <a:cs typeface="+mn-cs"/>
                      </a:endParaRPr>
                    </a:p>
                  </a:txBody>
                  <a:tcPr marL="49696" marR="49696" marT="0" marB="0" anchor="ctr"/>
                </a:tc>
                <a:tc>
                  <a:txBody>
                    <a:bodyPr/>
                    <a:lstStyle/>
                    <a:p>
                      <a:pPr marL="0" marR="0" algn="l" rtl="0" eaLnBrk="1" latinLnBrk="0" hangingPunct="1">
                        <a:lnSpc>
                          <a:spcPct val="115000"/>
                        </a:lnSpc>
                        <a:spcBef>
                          <a:spcPts val="0"/>
                        </a:spcBef>
                        <a:spcAft>
                          <a:spcPts val="1000"/>
                        </a:spcAft>
                      </a:pPr>
                      <a:r>
                        <a:rPr kumimoji="0" lang="en-US" sz="2000" b="1" kern="1200" dirty="0" smtClean="0">
                          <a:effectLst/>
                        </a:rPr>
                        <a:t>Jharkhand</a:t>
                      </a:r>
                      <a:endParaRPr kumimoji="0" lang="en-US" sz="2000" b="1" kern="1200" dirty="0">
                        <a:solidFill>
                          <a:schemeClr val="tx1"/>
                        </a:solidFill>
                        <a:effectLst/>
                        <a:latin typeface="+mn-lt"/>
                        <a:ea typeface="+mn-ea"/>
                        <a:cs typeface="+mn-cs"/>
                      </a:endParaRPr>
                    </a:p>
                  </a:txBody>
                  <a:tcPr marL="49696" marR="49696" marT="0" marB="0" anchor="b"/>
                </a:tc>
                <a:tc>
                  <a:txBody>
                    <a:bodyPr/>
                    <a:lstStyle/>
                    <a:p>
                      <a:pPr marL="0" marR="0" algn="l" rtl="0" eaLnBrk="1" latinLnBrk="0" hangingPunct="1">
                        <a:lnSpc>
                          <a:spcPct val="115000"/>
                        </a:lnSpc>
                        <a:spcBef>
                          <a:spcPts val="0"/>
                        </a:spcBef>
                        <a:spcAft>
                          <a:spcPts val="1000"/>
                        </a:spcAft>
                      </a:pPr>
                      <a:r>
                        <a:rPr kumimoji="0" lang="en-US" sz="2000" b="1" kern="1200" dirty="0">
                          <a:effectLst/>
                        </a:rPr>
                        <a:t>34</a:t>
                      </a:r>
                      <a:endParaRPr kumimoji="0" lang="en-US" sz="2000" b="1" kern="1200" dirty="0">
                        <a:solidFill>
                          <a:schemeClr val="tx1"/>
                        </a:solidFill>
                        <a:effectLst/>
                        <a:latin typeface="+mn-lt"/>
                        <a:ea typeface="+mn-ea"/>
                        <a:cs typeface="+mn-cs"/>
                      </a:endParaRPr>
                    </a:p>
                  </a:txBody>
                  <a:tcPr marL="49696" marR="49696" marT="0" marB="0" anchor="b"/>
                </a:tc>
              </a:tr>
              <a:tr h="340419">
                <a:tc>
                  <a:txBody>
                    <a:bodyPr/>
                    <a:lstStyle/>
                    <a:p>
                      <a:pPr marL="0" marR="0" algn="l" rtl="0" eaLnBrk="1" latinLnBrk="0" hangingPunct="1">
                        <a:lnSpc>
                          <a:spcPct val="115000"/>
                        </a:lnSpc>
                        <a:spcBef>
                          <a:spcPts val="0"/>
                        </a:spcBef>
                        <a:spcAft>
                          <a:spcPts val="1000"/>
                        </a:spcAft>
                      </a:pPr>
                      <a:r>
                        <a:rPr kumimoji="0" lang="en-US" sz="2000" b="1" kern="1200">
                          <a:effectLst/>
                        </a:rPr>
                        <a:t>14</a:t>
                      </a:r>
                      <a:endParaRPr kumimoji="0" lang="en-US" sz="2000" b="1" kern="1200">
                        <a:solidFill>
                          <a:schemeClr val="tx1"/>
                        </a:solidFill>
                        <a:effectLst/>
                        <a:latin typeface="+mn-lt"/>
                        <a:ea typeface="+mn-ea"/>
                        <a:cs typeface="+mn-cs"/>
                      </a:endParaRPr>
                    </a:p>
                  </a:txBody>
                  <a:tcPr marL="49696" marR="49696" marT="0" marB="0" anchor="ctr"/>
                </a:tc>
                <a:tc>
                  <a:txBody>
                    <a:bodyPr/>
                    <a:lstStyle/>
                    <a:p>
                      <a:pPr marL="0" marR="0" algn="l" rtl="0" eaLnBrk="1" latinLnBrk="0" hangingPunct="1">
                        <a:lnSpc>
                          <a:spcPct val="115000"/>
                        </a:lnSpc>
                        <a:spcBef>
                          <a:spcPts val="0"/>
                        </a:spcBef>
                        <a:spcAft>
                          <a:spcPts val="1000"/>
                        </a:spcAft>
                      </a:pPr>
                      <a:r>
                        <a:rPr kumimoji="0" lang="en-US" sz="2000" b="1" kern="1200" dirty="0" smtClean="0">
                          <a:effectLst/>
                        </a:rPr>
                        <a:t>Karnataka</a:t>
                      </a:r>
                      <a:endParaRPr kumimoji="0" lang="en-US" sz="2000" b="1" kern="1200" dirty="0">
                        <a:solidFill>
                          <a:schemeClr val="tx1"/>
                        </a:solidFill>
                        <a:effectLst/>
                        <a:latin typeface="+mn-lt"/>
                        <a:ea typeface="+mn-ea"/>
                        <a:cs typeface="+mn-cs"/>
                      </a:endParaRPr>
                    </a:p>
                  </a:txBody>
                  <a:tcPr marL="49696" marR="49696" marT="0" marB="0" anchor="b"/>
                </a:tc>
                <a:tc>
                  <a:txBody>
                    <a:bodyPr/>
                    <a:lstStyle/>
                    <a:p>
                      <a:pPr marL="0" marR="0" algn="l" rtl="0" eaLnBrk="1" latinLnBrk="0" hangingPunct="1">
                        <a:lnSpc>
                          <a:spcPct val="115000"/>
                        </a:lnSpc>
                        <a:spcBef>
                          <a:spcPts val="0"/>
                        </a:spcBef>
                        <a:spcAft>
                          <a:spcPts val="1000"/>
                        </a:spcAft>
                      </a:pPr>
                      <a:r>
                        <a:rPr kumimoji="0" lang="en-US" sz="2000" b="1" kern="1200" dirty="0">
                          <a:effectLst/>
                        </a:rPr>
                        <a:t>93</a:t>
                      </a:r>
                      <a:endParaRPr kumimoji="0" lang="en-US" sz="2000" b="1" kern="1200" dirty="0">
                        <a:solidFill>
                          <a:schemeClr val="tx1"/>
                        </a:solidFill>
                        <a:effectLst/>
                        <a:latin typeface="+mn-lt"/>
                        <a:ea typeface="+mn-ea"/>
                        <a:cs typeface="+mn-cs"/>
                      </a:endParaRPr>
                    </a:p>
                  </a:txBody>
                  <a:tcPr marL="49696" marR="49696" marT="0" marB="0" anchor="b"/>
                </a:tc>
              </a:tr>
            </a:tbl>
          </a:graphicData>
        </a:graphic>
      </p:graphicFrame>
      <p:sp>
        <p:nvSpPr>
          <p:cNvPr id="63490" name="Rectangle 2"/>
          <p:cNvSpPr>
            <a:spLocks noChangeArrowheads="1"/>
          </p:cNvSpPr>
          <p:nvPr/>
        </p:nvSpPr>
        <p:spPr bwMode="auto">
          <a:xfrm>
            <a:off x="152400" y="0"/>
            <a:ext cx="8763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State wise- Proposed Hydrological Observation Stations (1917)</a:t>
            </a:r>
            <a:endParaRPr kumimoji="0" lang="en-US" sz="3600" b="0" i="0" u="none" strike="noStrike" cap="none" normalizeH="0" baseline="0" dirty="0" smtClean="0">
              <a:ln>
                <a:noFill/>
              </a:ln>
              <a:solidFill>
                <a:srgbClr val="FFC000"/>
              </a:solidFill>
              <a:effectLst/>
              <a:latin typeface="Arial" pitchFamily="34" charset="0"/>
              <a:cs typeface="Arial" pitchFamily="34" charset="0"/>
            </a:endParaRPr>
          </a:p>
        </p:txBody>
      </p:sp>
    </p:spTree>
    <p:extLst>
      <p:ext uri="{BB962C8B-B14F-4D97-AF65-F5344CB8AC3E}">
        <p14:creationId xmlns:p14="http://schemas.microsoft.com/office/powerpoint/2010/main" val="35086202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457807295"/>
              </p:ext>
            </p:extLst>
          </p:nvPr>
        </p:nvGraphicFramePr>
        <p:xfrm>
          <a:off x="15240" y="1465623"/>
          <a:ext cx="9144000" cy="5392377"/>
        </p:xfrm>
        <a:graphic>
          <a:graphicData uri="http://schemas.openxmlformats.org/drawingml/2006/table">
            <a:tbl>
              <a:tblPr>
                <a:tableStyleId>{D7AC3CCA-C797-4891-BE02-D94E43425B78}</a:tableStyleId>
              </a:tblPr>
              <a:tblGrid>
                <a:gridCol w="816428"/>
                <a:gridCol w="2857500"/>
                <a:gridCol w="5470072"/>
              </a:tblGrid>
              <a:tr h="344889">
                <a:tc>
                  <a:txBody>
                    <a:bodyPr/>
                    <a:lstStyle/>
                    <a:p>
                      <a:pPr marL="0" marR="0" algn="ctr">
                        <a:lnSpc>
                          <a:spcPct val="115000"/>
                        </a:lnSpc>
                        <a:spcBef>
                          <a:spcPts val="0"/>
                        </a:spcBef>
                        <a:spcAft>
                          <a:spcPts val="0"/>
                        </a:spcAft>
                      </a:pPr>
                      <a:r>
                        <a:rPr lang="en-US" sz="1800" b="1" dirty="0"/>
                        <a:t>SN</a:t>
                      </a:r>
                      <a:endParaRPr lang="en-US" sz="1800" b="1" dirty="0">
                        <a:latin typeface="Calibri"/>
                        <a:ea typeface="Calibri"/>
                        <a:cs typeface="Mangal"/>
                      </a:endParaRPr>
                    </a:p>
                  </a:txBody>
                  <a:tcPr marL="49696" marR="49696" marT="0" marB="0"/>
                </a:tc>
                <a:tc>
                  <a:txBody>
                    <a:bodyPr/>
                    <a:lstStyle/>
                    <a:p>
                      <a:pPr marL="0" marR="0" algn="ctr">
                        <a:lnSpc>
                          <a:spcPct val="115000"/>
                        </a:lnSpc>
                        <a:spcBef>
                          <a:spcPts val="0"/>
                        </a:spcBef>
                        <a:spcAft>
                          <a:spcPts val="0"/>
                        </a:spcAft>
                      </a:pPr>
                      <a:r>
                        <a:rPr lang="en-US" sz="1800" b="1" dirty="0"/>
                        <a:t>State</a:t>
                      </a:r>
                      <a:endParaRPr lang="en-US" sz="1800" b="1" dirty="0">
                        <a:latin typeface="Calibri"/>
                        <a:ea typeface="Calibri"/>
                        <a:cs typeface="Mangal"/>
                      </a:endParaRPr>
                    </a:p>
                  </a:txBody>
                  <a:tcPr marL="49696" marR="49696" marT="0" marB="0"/>
                </a:tc>
                <a:tc>
                  <a:txBody>
                    <a:bodyPr/>
                    <a:lstStyle/>
                    <a:p>
                      <a:pPr marL="0" marR="0" algn="ctr">
                        <a:lnSpc>
                          <a:spcPct val="115000"/>
                        </a:lnSpc>
                        <a:spcBef>
                          <a:spcPts val="0"/>
                        </a:spcBef>
                        <a:spcAft>
                          <a:spcPts val="0"/>
                        </a:spcAft>
                      </a:pPr>
                      <a:r>
                        <a:rPr lang="en-US" sz="1800" b="1" dirty="0"/>
                        <a:t>No. of proposed H.O. Stations</a:t>
                      </a:r>
                      <a:endParaRPr lang="en-US" sz="1800" b="1" dirty="0">
                        <a:latin typeface="Calibri"/>
                        <a:ea typeface="Calibri"/>
                        <a:cs typeface="Mangal"/>
                      </a:endParaRPr>
                    </a:p>
                  </a:txBody>
                  <a:tcPr marL="49696" marR="49696" marT="0" marB="0"/>
                </a:tc>
              </a:tr>
              <a:tr h="296897">
                <a:tc>
                  <a:txBody>
                    <a:bodyPr/>
                    <a:lstStyle/>
                    <a:p>
                      <a:pPr marL="0" marR="0" algn="ctr">
                        <a:lnSpc>
                          <a:spcPct val="115000"/>
                        </a:lnSpc>
                        <a:spcBef>
                          <a:spcPts val="0"/>
                        </a:spcBef>
                        <a:spcAft>
                          <a:spcPts val="0"/>
                        </a:spcAft>
                      </a:pPr>
                      <a:r>
                        <a:rPr lang="en-US" sz="1800" b="1" dirty="0"/>
                        <a:t>15</a:t>
                      </a:r>
                      <a:endParaRPr lang="en-US" sz="1800" b="1" dirty="0">
                        <a:latin typeface="Calibri"/>
                        <a:ea typeface="Calibri"/>
                        <a:cs typeface="Mangal"/>
                      </a:endParaRPr>
                    </a:p>
                  </a:txBody>
                  <a:tcPr marL="49696" marR="49696" marT="0" marB="0" anchor="ctr"/>
                </a:tc>
                <a:tc>
                  <a:txBody>
                    <a:bodyPr/>
                    <a:lstStyle/>
                    <a:p>
                      <a:pPr marL="0" marR="0" algn="l">
                        <a:lnSpc>
                          <a:spcPct val="115000"/>
                        </a:lnSpc>
                        <a:spcBef>
                          <a:spcPts val="0"/>
                        </a:spcBef>
                        <a:spcAft>
                          <a:spcPts val="0"/>
                        </a:spcAft>
                      </a:pPr>
                      <a:r>
                        <a:rPr lang="en-US" sz="1800" b="1" dirty="0" smtClean="0"/>
                        <a:t>Kerala</a:t>
                      </a:r>
                      <a:endParaRPr lang="en-US" sz="1800" b="1" dirty="0">
                        <a:latin typeface="Calibri"/>
                        <a:ea typeface="Calibri"/>
                        <a:cs typeface="Mangal"/>
                      </a:endParaRPr>
                    </a:p>
                  </a:txBody>
                  <a:tcPr marL="49696" marR="49696" marT="0" marB="0" anchor="b"/>
                </a:tc>
                <a:tc>
                  <a:txBody>
                    <a:bodyPr/>
                    <a:lstStyle/>
                    <a:p>
                      <a:pPr marL="0" marR="0" algn="l">
                        <a:lnSpc>
                          <a:spcPct val="115000"/>
                        </a:lnSpc>
                        <a:spcBef>
                          <a:spcPts val="0"/>
                        </a:spcBef>
                        <a:spcAft>
                          <a:spcPts val="0"/>
                        </a:spcAft>
                      </a:pPr>
                      <a:r>
                        <a:rPr lang="en-US" sz="1800" b="1" dirty="0"/>
                        <a:t>26</a:t>
                      </a:r>
                      <a:endParaRPr lang="en-US" sz="1800" b="1" dirty="0">
                        <a:latin typeface="Calibri"/>
                        <a:ea typeface="Calibri"/>
                        <a:cs typeface="Mangal"/>
                      </a:endParaRPr>
                    </a:p>
                  </a:txBody>
                  <a:tcPr marL="49696" marR="49696" marT="0" marB="0" anchor="b"/>
                </a:tc>
              </a:tr>
              <a:tr h="296897">
                <a:tc>
                  <a:txBody>
                    <a:bodyPr/>
                    <a:lstStyle/>
                    <a:p>
                      <a:pPr marL="0" marR="0" algn="ctr">
                        <a:lnSpc>
                          <a:spcPct val="115000"/>
                        </a:lnSpc>
                        <a:spcBef>
                          <a:spcPts val="0"/>
                        </a:spcBef>
                        <a:spcAft>
                          <a:spcPts val="0"/>
                        </a:spcAft>
                      </a:pPr>
                      <a:r>
                        <a:rPr lang="en-US" sz="1800" b="1" dirty="0"/>
                        <a:t>16</a:t>
                      </a:r>
                      <a:endParaRPr lang="en-US" sz="1800" b="1" dirty="0">
                        <a:latin typeface="Calibri"/>
                        <a:ea typeface="Calibri"/>
                        <a:cs typeface="Mangal"/>
                      </a:endParaRPr>
                    </a:p>
                  </a:txBody>
                  <a:tcPr marL="49696" marR="49696" marT="0" marB="0" anchor="ctr"/>
                </a:tc>
                <a:tc>
                  <a:txBody>
                    <a:bodyPr/>
                    <a:lstStyle/>
                    <a:p>
                      <a:pPr marL="0" marR="0" algn="l">
                        <a:lnSpc>
                          <a:spcPct val="115000"/>
                        </a:lnSpc>
                        <a:spcBef>
                          <a:spcPts val="0"/>
                        </a:spcBef>
                        <a:spcAft>
                          <a:spcPts val="0"/>
                        </a:spcAft>
                      </a:pPr>
                      <a:r>
                        <a:rPr lang="en-US" sz="1800" b="1" dirty="0"/>
                        <a:t>Madhya </a:t>
                      </a:r>
                      <a:r>
                        <a:rPr lang="en-US" sz="1800" b="1" dirty="0" smtClean="0"/>
                        <a:t>Pradesh</a:t>
                      </a:r>
                      <a:endParaRPr lang="en-US" sz="1800" b="1" dirty="0">
                        <a:latin typeface="Calibri"/>
                        <a:ea typeface="Calibri"/>
                        <a:cs typeface="Mangal"/>
                      </a:endParaRPr>
                    </a:p>
                  </a:txBody>
                  <a:tcPr marL="49696" marR="49696" marT="0" marB="0" anchor="b"/>
                </a:tc>
                <a:tc>
                  <a:txBody>
                    <a:bodyPr/>
                    <a:lstStyle/>
                    <a:p>
                      <a:pPr marL="0" marR="0" algn="l">
                        <a:lnSpc>
                          <a:spcPct val="115000"/>
                        </a:lnSpc>
                        <a:spcBef>
                          <a:spcPts val="0"/>
                        </a:spcBef>
                        <a:spcAft>
                          <a:spcPts val="0"/>
                        </a:spcAft>
                      </a:pPr>
                      <a:r>
                        <a:rPr lang="en-US" sz="1800" b="1" dirty="0"/>
                        <a:t>253</a:t>
                      </a:r>
                      <a:endParaRPr lang="en-US" sz="1800" b="1" dirty="0">
                        <a:latin typeface="Calibri"/>
                        <a:ea typeface="Calibri"/>
                        <a:cs typeface="Mangal"/>
                      </a:endParaRPr>
                    </a:p>
                  </a:txBody>
                  <a:tcPr marL="49696" marR="49696" marT="0" marB="0" anchor="b"/>
                </a:tc>
              </a:tr>
              <a:tr h="296897">
                <a:tc>
                  <a:txBody>
                    <a:bodyPr/>
                    <a:lstStyle/>
                    <a:p>
                      <a:pPr marL="0" marR="0" algn="ctr">
                        <a:lnSpc>
                          <a:spcPct val="115000"/>
                        </a:lnSpc>
                        <a:spcBef>
                          <a:spcPts val="0"/>
                        </a:spcBef>
                        <a:spcAft>
                          <a:spcPts val="0"/>
                        </a:spcAft>
                      </a:pPr>
                      <a:r>
                        <a:rPr lang="en-US" sz="1800" b="1"/>
                        <a:t>17</a:t>
                      </a:r>
                      <a:endParaRPr lang="en-US" sz="1800" b="1">
                        <a:latin typeface="Calibri"/>
                        <a:ea typeface="Calibri"/>
                        <a:cs typeface="Mangal"/>
                      </a:endParaRPr>
                    </a:p>
                  </a:txBody>
                  <a:tcPr marL="49696" marR="49696" marT="0" marB="0" anchor="ctr"/>
                </a:tc>
                <a:tc>
                  <a:txBody>
                    <a:bodyPr/>
                    <a:lstStyle/>
                    <a:p>
                      <a:pPr marL="0" marR="0" algn="l">
                        <a:lnSpc>
                          <a:spcPct val="115000"/>
                        </a:lnSpc>
                        <a:spcBef>
                          <a:spcPts val="0"/>
                        </a:spcBef>
                        <a:spcAft>
                          <a:spcPts val="0"/>
                        </a:spcAft>
                      </a:pPr>
                      <a:r>
                        <a:rPr lang="en-US" sz="1800" b="1" dirty="0" smtClean="0"/>
                        <a:t>Maharashtra</a:t>
                      </a:r>
                      <a:endParaRPr lang="en-US" sz="1800" b="1" dirty="0">
                        <a:latin typeface="Calibri"/>
                        <a:ea typeface="Calibri"/>
                        <a:cs typeface="Mangal"/>
                      </a:endParaRPr>
                    </a:p>
                  </a:txBody>
                  <a:tcPr marL="49696" marR="49696" marT="0" marB="0" anchor="b"/>
                </a:tc>
                <a:tc>
                  <a:txBody>
                    <a:bodyPr/>
                    <a:lstStyle/>
                    <a:p>
                      <a:pPr marL="0" marR="0" algn="l">
                        <a:lnSpc>
                          <a:spcPct val="115000"/>
                        </a:lnSpc>
                        <a:spcBef>
                          <a:spcPts val="0"/>
                        </a:spcBef>
                        <a:spcAft>
                          <a:spcPts val="0"/>
                        </a:spcAft>
                      </a:pPr>
                      <a:r>
                        <a:rPr lang="en-US" sz="1800" b="1" dirty="0"/>
                        <a:t>154</a:t>
                      </a:r>
                      <a:endParaRPr lang="en-US" sz="1800" b="1" dirty="0">
                        <a:latin typeface="Calibri"/>
                        <a:ea typeface="Calibri"/>
                        <a:cs typeface="Mangal"/>
                      </a:endParaRPr>
                    </a:p>
                  </a:txBody>
                  <a:tcPr marL="49696" marR="49696" marT="0" marB="0" anchor="b"/>
                </a:tc>
              </a:tr>
              <a:tr h="296897">
                <a:tc>
                  <a:txBody>
                    <a:bodyPr/>
                    <a:lstStyle/>
                    <a:p>
                      <a:pPr marL="0" marR="0" algn="ctr">
                        <a:lnSpc>
                          <a:spcPct val="115000"/>
                        </a:lnSpc>
                        <a:spcBef>
                          <a:spcPts val="0"/>
                        </a:spcBef>
                        <a:spcAft>
                          <a:spcPts val="0"/>
                        </a:spcAft>
                      </a:pPr>
                      <a:r>
                        <a:rPr lang="en-US" sz="1800" b="1"/>
                        <a:t>18</a:t>
                      </a:r>
                      <a:endParaRPr lang="en-US" sz="1800" b="1">
                        <a:latin typeface="Calibri"/>
                        <a:ea typeface="Calibri"/>
                        <a:cs typeface="Mangal"/>
                      </a:endParaRPr>
                    </a:p>
                  </a:txBody>
                  <a:tcPr marL="49696" marR="49696" marT="0" marB="0" anchor="ctr"/>
                </a:tc>
                <a:tc>
                  <a:txBody>
                    <a:bodyPr/>
                    <a:lstStyle/>
                    <a:p>
                      <a:pPr marL="0" marR="0" algn="l">
                        <a:lnSpc>
                          <a:spcPct val="115000"/>
                        </a:lnSpc>
                        <a:spcBef>
                          <a:spcPts val="0"/>
                        </a:spcBef>
                        <a:spcAft>
                          <a:spcPts val="0"/>
                        </a:spcAft>
                      </a:pPr>
                      <a:r>
                        <a:rPr lang="en-US" sz="1800" b="1" dirty="0" smtClean="0"/>
                        <a:t>Manipur</a:t>
                      </a:r>
                      <a:endParaRPr lang="en-US" sz="1800" b="1" dirty="0">
                        <a:latin typeface="Calibri"/>
                        <a:ea typeface="Calibri"/>
                        <a:cs typeface="Mangal"/>
                      </a:endParaRPr>
                    </a:p>
                  </a:txBody>
                  <a:tcPr marL="49696" marR="49696" marT="0" marB="0" anchor="b"/>
                </a:tc>
                <a:tc>
                  <a:txBody>
                    <a:bodyPr/>
                    <a:lstStyle/>
                    <a:p>
                      <a:pPr marL="0" marR="0" algn="l">
                        <a:lnSpc>
                          <a:spcPct val="115000"/>
                        </a:lnSpc>
                        <a:spcBef>
                          <a:spcPts val="0"/>
                        </a:spcBef>
                        <a:spcAft>
                          <a:spcPts val="0"/>
                        </a:spcAft>
                      </a:pPr>
                      <a:r>
                        <a:rPr lang="en-US" sz="1800" b="1" dirty="0"/>
                        <a:t>24</a:t>
                      </a:r>
                      <a:endParaRPr lang="en-US" sz="1800" b="1" dirty="0">
                        <a:latin typeface="Calibri"/>
                        <a:ea typeface="Calibri"/>
                        <a:cs typeface="Mangal"/>
                      </a:endParaRPr>
                    </a:p>
                  </a:txBody>
                  <a:tcPr marL="49696" marR="49696" marT="0" marB="0" anchor="b"/>
                </a:tc>
              </a:tr>
              <a:tr h="296897">
                <a:tc>
                  <a:txBody>
                    <a:bodyPr/>
                    <a:lstStyle/>
                    <a:p>
                      <a:pPr marL="0" marR="0" algn="ctr">
                        <a:lnSpc>
                          <a:spcPct val="115000"/>
                        </a:lnSpc>
                        <a:spcBef>
                          <a:spcPts val="0"/>
                        </a:spcBef>
                        <a:spcAft>
                          <a:spcPts val="0"/>
                        </a:spcAft>
                      </a:pPr>
                      <a:r>
                        <a:rPr lang="en-US" sz="1800" b="1"/>
                        <a:t>19</a:t>
                      </a:r>
                      <a:endParaRPr lang="en-US" sz="1800" b="1">
                        <a:latin typeface="Calibri"/>
                        <a:ea typeface="Calibri"/>
                        <a:cs typeface="Mangal"/>
                      </a:endParaRPr>
                    </a:p>
                  </a:txBody>
                  <a:tcPr marL="49696" marR="49696" marT="0" marB="0" anchor="ctr"/>
                </a:tc>
                <a:tc>
                  <a:txBody>
                    <a:bodyPr/>
                    <a:lstStyle/>
                    <a:p>
                      <a:pPr marL="0" marR="0" algn="l">
                        <a:lnSpc>
                          <a:spcPct val="115000"/>
                        </a:lnSpc>
                        <a:spcBef>
                          <a:spcPts val="0"/>
                        </a:spcBef>
                        <a:spcAft>
                          <a:spcPts val="0"/>
                        </a:spcAft>
                      </a:pPr>
                      <a:r>
                        <a:rPr lang="en-US" sz="1800" b="1" dirty="0" smtClean="0"/>
                        <a:t>Meghalaya</a:t>
                      </a:r>
                      <a:endParaRPr lang="en-US" sz="1800" b="1" dirty="0">
                        <a:latin typeface="Calibri"/>
                        <a:ea typeface="Calibri"/>
                        <a:cs typeface="Mangal"/>
                      </a:endParaRPr>
                    </a:p>
                  </a:txBody>
                  <a:tcPr marL="49696" marR="49696" marT="0" marB="0" anchor="b"/>
                </a:tc>
                <a:tc>
                  <a:txBody>
                    <a:bodyPr/>
                    <a:lstStyle/>
                    <a:p>
                      <a:pPr marL="0" marR="0" algn="l">
                        <a:lnSpc>
                          <a:spcPct val="115000"/>
                        </a:lnSpc>
                        <a:spcBef>
                          <a:spcPts val="0"/>
                        </a:spcBef>
                        <a:spcAft>
                          <a:spcPts val="0"/>
                        </a:spcAft>
                      </a:pPr>
                      <a:r>
                        <a:rPr lang="en-US" sz="1800" b="1" dirty="0"/>
                        <a:t>15</a:t>
                      </a:r>
                      <a:endParaRPr lang="en-US" sz="1800" b="1" dirty="0">
                        <a:latin typeface="Calibri"/>
                        <a:ea typeface="Calibri"/>
                        <a:cs typeface="Mangal"/>
                      </a:endParaRPr>
                    </a:p>
                  </a:txBody>
                  <a:tcPr marL="49696" marR="49696" marT="0" marB="0" anchor="b"/>
                </a:tc>
              </a:tr>
              <a:tr h="296897">
                <a:tc>
                  <a:txBody>
                    <a:bodyPr/>
                    <a:lstStyle/>
                    <a:p>
                      <a:pPr marL="0" marR="0" algn="ctr">
                        <a:lnSpc>
                          <a:spcPct val="115000"/>
                        </a:lnSpc>
                        <a:spcBef>
                          <a:spcPts val="0"/>
                        </a:spcBef>
                        <a:spcAft>
                          <a:spcPts val="0"/>
                        </a:spcAft>
                      </a:pPr>
                      <a:r>
                        <a:rPr lang="en-US" sz="1800" b="1"/>
                        <a:t>20</a:t>
                      </a:r>
                      <a:endParaRPr lang="en-US" sz="1800" b="1">
                        <a:latin typeface="Calibri"/>
                        <a:ea typeface="Calibri"/>
                        <a:cs typeface="Mangal"/>
                      </a:endParaRPr>
                    </a:p>
                  </a:txBody>
                  <a:tcPr marL="49696" marR="49696" marT="0" marB="0" anchor="ctr"/>
                </a:tc>
                <a:tc>
                  <a:txBody>
                    <a:bodyPr/>
                    <a:lstStyle/>
                    <a:p>
                      <a:pPr marL="0" marR="0" algn="l">
                        <a:lnSpc>
                          <a:spcPct val="115000"/>
                        </a:lnSpc>
                        <a:spcBef>
                          <a:spcPts val="0"/>
                        </a:spcBef>
                        <a:spcAft>
                          <a:spcPts val="0"/>
                        </a:spcAft>
                      </a:pPr>
                      <a:r>
                        <a:rPr lang="en-US" sz="1800" b="1" dirty="0" smtClean="0"/>
                        <a:t>Mizoram</a:t>
                      </a:r>
                      <a:endParaRPr lang="en-US" sz="1800" b="1" dirty="0">
                        <a:latin typeface="Calibri"/>
                        <a:ea typeface="Calibri"/>
                        <a:cs typeface="Mangal"/>
                      </a:endParaRPr>
                    </a:p>
                  </a:txBody>
                  <a:tcPr marL="49696" marR="49696" marT="0" marB="0" anchor="b"/>
                </a:tc>
                <a:tc>
                  <a:txBody>
                    <a:bodyPr/>
                    <a:lstStyle/>
                    <a:p>
                      <a:pPr marL="0" marR="0" algn="l">
                        <a:lnSpc>
                          <a:spcPct val="115000"/>
                        </a:lnSpc>
                        <a:spcBef>
                          <a:spcPts val="0"/>
                        </a:spcBef>
                        <a:spcAft>
                          <a:spcPts val="0"/>
                        </a:spcAft>
                      </a:pPr>
                      <a:r>
                        <a:rPr lang="en-US" sz="1800" b="1" dirty="0"/>
                        <a:t>38</a:t>
                      </a:r>
                      <a:endParaRPr lang="en-US" sz="1800" b="1" dirty="0">
                        <a:latin typeface="Calibri"/>
                        <a:ea typeface="Calibri"/>
                        <a:cs typeface="Mangal"/>
                      </a:endParaRPr>
                    </a:p>
                  </a:txBody>
                  <a:tcPr marL="49696" marR="49696" marT="0" marB="0" anchor="b"/>
                </a:tc>
              </a:tr>
              <a:tr h="296897">
                <a:tc>
                  <a:txBody>
                    <a:bodyPr/>
                    <a:lstStyle/>
                    <a:p>
                      <a:pPr marL="0" marR="0" algn="ctr">
                        <a:lnSpc>
                          <a:spcPct val="115000"/>
                        </a:lnSpc>
                        <a:spcBef>
                          <a:spcPts val="0"/>
                        </a:spcBef>
                        <a:spcAft>
                          <a:spcPts val="0"/>
                        </a:spcAft>
                      </a:pPr>
                      <a:r>
                        <a:rPr lang="en-US" sz="1800" b="1"/>
                        <a:t>21</a:t>
                      </a:r>
                      <a:endParaRPr lang="en-US" sz="1800" b="1">
                        <a:latin typeface="Calibri"/>
                        <a:ea typeface="Calibri"/>
                        <a:cs typeface="Mangal"/>
                      </a:endParaRPr>
                    </a:p>
                  </a:txBody>
                  <a:tcPr marL="49696" marR="49696" marT="0" marB="0" anchor="ctr"/>
                </a:tc>
                <a:tc>
                  <a:txBody>
                    <a:bodyPr/>
                    <a:lstStyle/>
                    <a:p>
                      <a:pPr marL="0" marR="0" algn="l">
                        <a:lnSpc>
                          <a:spcPct val="115000"/>
                        </a:lnSpc>
                        <a:spcBef>
                          <a:spcPts val="0"/>
                        </a:spcBef>
                        <a:spcAft>
                          <a:spcPts val="0"/>
                        </a:spcAft>
                      </a:pPr>
                      <a:r>
                        <a:rPr lang="en-US" sz="1800" b="1" dirty="0" smtClean="0"/>
                        <a:t>Nagaland</a:t>
                      </a:r>
                      <a:endParaRPr lang="en-US" sz="1800" b="1" dirty="0">
                        <a:latin typeface="Calibri"/>
                        <a:ea typeface="Calibri"/>
                        <a:cs typeface="Mangal"/>
                      </a:endParaRPr>
                    </a:p>
                  </a:txBody>
                  <a:tcPr marL="49696" marR="49696" marT="0" marB="0" anchor="b"/>
                </a:tc>
                <a:tc>
                  <a:txBody>
                    <a:bodyPr/>
                    <a:lstStyle/>
                    <a:p>
                      <a:pPr marL="0" marR="0" algn="l">
                        <a:lnSpc>
                          <a:spcPct val="115000"/>
                        </a:lnSpc>
                        <a:spcBef>
                          <a:spcPts val="0"/>
                        </a:spcBef>
                        <a:spcAft>
                          <a:spcPts val="0"/>
                        </a:spcAft>
                      </a:pPr>
                      <a:r>
                        <a:rPr lang="en-US" sz="1800" b="1" dirty="0"/>
                        <a:t>15</a:t>
                      </a:r>
                      <a:endParaRPr lang="en-US" sz="1800" b="1" dirty="0">
                        <a:latin typeface="Calibri"/>
                        <a:ea typeface="Calibri"/>
                        <a:cs typeface="Mangal"/>
                      </a:endParaRPr>
                    </a:p>
                  </a:txBody>
                  <a:tcPr marL="49696" marR="49696" marT="0" marB="0" anchor="b"/>
                </a:tc>
              </a:tr>
              <a:tr h="296897">
                <a:tc>
                  <a:txBody>
                    <a:bodyPr/>
                    <a:lstStyle/>
                    <a:p>
                      <a:pPr marL="0" marR="0" algn="ctr">
                        <a:lnSpc>
                          <a:spcPct val="115000"/>
                        </a:lnSpc>
                        <a:spcBef>
                          <a:spcPts val="0"/>
                        </a:spcBef>
                        <a:spcAft>
                          <a:spcPts val="0"/>
                        </a:spcAft>
                      </a:pPr>
                      <a:r>
                        <a:rPr lang="en-US" sz="1800" b="1"/>
                        <a:t>22</a:t>
                      </a:r>
                      <a:endParaRPr lang="en-US" sz="1800" b="1">
                        <a:latin typeface="Calibri"/>
                        <a:ea typeface="Calibri"/>
                        <a:cs typeface="Mangal"/>
                      </a:endParaRPr>
                    </a:p>
                  </a:txBody>
                  <a:tcPr marL="49696" marR="49696" marT="0" marB="0" anchor="ctr"/>
                </a:tc>
                <a:tc>
                  <a:txBody>
                    <a:bodyPr/>
                    <a:lstStyle/>
                    <a:p>
                      <a:pPr marL="0" marR="0" algn="l">
                        <a:lnSpc>
                          <a:spcPct val="115000"/>
                        </a:lnSpc>
                        <a:spcBef>
                          <a:spcPts val="0"/>
                        </a:spcBef>
                        <a:spcAft>
                          <a:spcPts val="0"/>
                        </a:spcAft>
                      </a:pPr>
                      <a:r>
                        <a:rPr lang="en-US" sz="1800" b="1" dirty="0" smtClean="0"/>
                        <a:t>Orissa</a:t>
                      </a:r>
                      <a:endParaRPr lang="en-US" sz="1800" b="1" dirty="0">
                        <a:latin typeface="Calibri"/>
                        <a:ea typeface="Calibri"/>
                        <a:cs typeface="Mangal"/>
                      </a:endParaRPr>
                    </a:p>
                  </a:txBody>
                  <a:tcPr marL="49696" marR="49696" marT="0" marB="0" anchor="b"/>
                </a:tc>
                <a:tc>
                  <a:txBody>
                    <a:bodyPr/>
                    <a:lstStyle/>
                    <a:p>
                      <a:pPr marL="0" marR="0" algn="l">
                        <a:lnSpc>
                          <a:spcPct val="115000"/>
                        </a:lnSpc>
                        <a:spcBef>
                          <a:spcPts val="0"/>
                        </a:spcBef>
                        <a:spcAft>
                          <a:spcPts val="0"/>
                        </a:spcAft>
                      </a:pPr>
                      <a:r>
                        <a:rPr lang="en-US" sz="1800" b="1" dirty="0"/>
                        <a:t>71</a:t>
                      </a:r>
                      <a:endParaRPr lang="en-US" sz="1800" b="1" dirty="0">
                        <a:latin typeface="Calibri"/>
                        <a:ea typeface="Calibri"/>
                        <a:cs typeface="Mangal"/>
                      </a:endParaRPr>
                    </a:p>
                  </a:txBody>
                  <a:tcPr marL="49696" marR="49696" marT="0" marB="0" anchor="b"/>
                </a:tc>
              </a:tr>
              <a:tr h="296897">
                <a:tc>
                  <a:txBody>
                    <a:bodyPr/>
                    <a:lstStyle/>
                    <a:p>
                      <a:pPr marL="0" marR="0" algn="ctr">
                        <a:lnSpc>
                          <a:spcPct val="115000"/>
                        </a:lnSpc>
                        <a:spcBef>
                          <a:spcPts val="0"/>
                        </a:spcBef>
                        <a:spcAft>
                          <a:spcPts val="0"/>
                        </a:spcAft>
                      </a:pPr>
                      <a:r>
                        <a:rPr lang="en-US" sz="1800" b="1"/>
                        <a:t>23</a:t>
                      </a:r>
                      <a:endParaRPr lang="en-US" sz="1800" b="1">
                        <a:latin typeface="Calibri"/>
                        <a:ea typeface="Calibri"/>
                        <a:cs typeface="Mangal"/>
                      </a:endParaRPr>
                    </a:p>
                  </a:txBody>
                  <a:tcPr marL="49696" marR="49696" marT="0" marB="0" anchor="ctr"/>
                </a:tc>
                <a:tc>
                  <a:txBody>
                    <a:bodyPr/>
                    <a:lstStyle/>
                    <a:p>
                      <a:pPr marL="0" marR="0" algn="l">
                        <a:lnSpc>
                          <a:spcPct val="115000"/>
                        </a:lnSpc>
                        <a:spcBef>
                          <a:spcPts val="0"/>
                        </a:spcBef>
                        <a:spcAft>
                          <a:spcPts val="0"/>
                        </a:spcAft>
                      </a:pPr>
                      <a:r>
                        <a:rPr lang="en-US" sz="1800" b="1" dirty="0"/>
                        <a:t>Rajasthan</a:t>
                      </a:r>
                      <a:endParaRPr lang="en-US" sz="1800" b="1" dirty="0">
                        <a:latin typeface="Calibri"/>
                        <a:ea typeface="Calibri"/>
                        <a:cs typeface="Mangal"/>
                      </a:endParaRPr>
                    </a:p>
                  </a:txBody>
                  <a:tcPr marL="49696" marR="49696" marT="0" marB="0" anchor="b"/>
                </a:tc>
                <a:tc>
                  <a:txBody>
                    <a:bodyPr/>
                    <a:lstStyle/>
                    <a:p>
                      <a:pPr marL="0" marR="0" algn="l">
                        <a:lnSpc>
                          <a:spcPct val="115000"/>
                        </a:lnSpc>
                        <a:spcBef>
                          <a:spcPts val="0"/>
                        </a:spcBef>
                        <a:spcAft>
                          <a:spcPts val="0"/>
                        </a:spcAft>
                      </a:pPr>
                      <a:r>
                        <a:rPr lang="en-US" sz="1800" b="1" dirty="0"/>
                        <a:t>70</a:t>
                      </a:r>
                      <a:endParaRPr lang="en-US" sz="1800" b="1" dirty="0">
                        <a:latin typeface="Calibri"/>
                        <a:ea typeface="Calibri"/>
                        <a:cs typeface="Mangal"/>
                      </a:endParaRPr>
                    </a:p>
                  </a:txBody>
                  <a:tcPr marL="49696" marR="49696" marT="0" marB="0" anchor="b"/>
                </a:tc>
              </a:tr>
              <a:tr h="296897">
                <a:tc>
                  <a:txBody>
                    <a:bodyPr/>
                    <a:lstStyle/>
                    <a:p>
                      <a:pPr marL="0" marR="0" algn="ctr">
                        <a:lnSpc>
                          <a:spcPct val="115000"/>
                        </a:lnSpc>
                        <a:spcBef>
                          <a:spcPts val="0"/>
                        </a:spcBef>
                        <a:spcAft>
                          <a:spcPts val="0"/>
                        </a:spcAft>
                      </a:pPr>
                      <a:r>
                        <a:rPr lang="en-US" sz="1800" b="1"/>
                        <a:t>24</a:t>
                      </a:r>
                      <a:endParaRPr lang="en-US" sz="1800" b="1">
                        <a:latin typeface="Calibri"/>
                        <a:ea typeface="Calibri"/>
                        <a:cs typeface="Mangal"/>
                      </a:endParaRPr>
                    </a:p>
                  </a:txBody>
                  <a:tcPr marL="49696" marR="49696" marT="0" marB="0" anchor="ctr"/>
                </a:tc>
                <a:tc>
                  <a:txBody>
                    <a:bodyPr/>
                    <a:lstStyle/>
                    <a:p>
                      <a:pPr marL="0" marR="0" algn="l">
                        <a:lnSpc>
                          <a:spcPct val="115000"/>
                        </a:lnSpc>
                        <a:spcBef>
                          <a:spcPts val="0"/>
                        </a:spcBef>
                        <a:spcAft>
                          <a:spcPts val="0"/>
                        </a:spcAft>
                      </a:pPr>
                      <a:r>
                        <a:rPr lang="en-US" sz="1800" b="1" dirty="0" smtClean="0"/>
                        <a:t>Sikkim</a:t>
                      </a:r>
                      <a:endParaRPr lang="en-US" sz="1800" b="1" dirty="0">
                        <a:latin typeface="Calibri"/>
                        <a:ea typeface="Calibri"/>
                        <a:cs typeface="Mangal"/>
                      </a:endParaRPr>
                    </a:p>
                  </a:txBody>
                  <a:tcPr marL="49696" marR="49696" marT="0" marB="0" anchor="b"/>
                </a:tc>
                <a:tc>
                  <a:txBody>
                    <a:bodyPr/>
                    <a:lstStyle/>
                    <a:p>
                      <a:pPr marL="0" marR="0" algn="l">
                        <a:lnSpc>
                          <a:spcPct val="115000"/>
                        </a:lnSpc>
                        <a:spcBef>
                          <a:spcPts val="0"/>
                        </a:spcBef>
                        <a:spcAft>
                          <a:spcPts val="0"/>
                        </a:spcAft>
                      </a:pPr>
                      <a:r>
                        <a:rPr lang="en-US" sz="1800" b="1" dirty="0"/>
                        <a:t>18</a:t>
                      </a:r>
                      <a:endParaRPr lang="en-US" sz="1800" b="1" dirty="0">
                        <a:latin typeface="Calibri"/>
                        <a:ea typeface="Calibri"/>
                        <a:cs typeface="Mangal"/>
                      </a:endParaRPr>
                    </a:p>
                  </a:txBody>
                  <a:tcPr marL="49696" marR="49696" marT="0" marB="0" anchor="b"/>
                </a:tc>
              </a:tr>
              <a:tr h="296897">
                <a:tc>
                  <a:txBody>
                    <a:bodyPr/>
                    <a:lstStyle/>
                    <a:p>
                      <a:pPr marL="0" marR="0" algn="ctr">
                        <a:lnSpc>
                          <a:spcPct val="115000"/>
                        </a:lnSpc>
                        <a:spcBef>
                          <a:spcPts val="0"/>
                        </a:spcBef>
                        <a:spcAft>
                          <a:spcPts val="0"/>
                        </a:spcAft>
                      </a:pPr>
                      <a:r>
                        <a:rPr lang="en-US" sz="1800" b="1"/>
                        <a:t>25</a:t>
                      </a:r>
                      <a:endParaRPr lang="en-US" sz="1800" b="1">
                        <a:latin typeface="Calibri"/>
                        <a:ea typeface="Calibri"/>
                        <a:cs typeface="Mangal"/>
                      </a:endParaRPr>
                    </a:p>
                  </a:txBody>
                  <a:tcPr marL="49696" marR="49696" marT="0" marB="0" anchor="ctr"/>
                </a:tc>
                <a:tc>
                  <a:txBody>
                    <a:bodyPr/>
                    <a:lstStyle/>
                    <a:p>
                      <a:pPr marL="0" marR="0" algn="l">
                        <a:lnSpc>
                          <a:spcPct val="115000"/>
                        </a:lnSpc>
                        <a:spcBef>
                          <a:spcPts val="0"/>
                        </a:spcBef>
                        <a:spcAft>
                          <a:spcPts val="0"/>
                        </a:spcAft>
                      </a:pPr>
                      <a:r>
                        <a:rPr lang="en-US" sz="1800" b="1" dirty="0"/>
                        <a:t>Tamil </a:t>
                      </a:r>
                      <a:r>
                        <a:rPr lang="en-US" sz="1800" b="1" dirty="0" smtClean="0"/>
                        <a:t>Nadu</a:t>
                      </a:r>
                      <a:endParaRPr lang="en-US" sz="1800" b="1" dirty="0">
                        <a:latin typeface="Calibri"/>
                        <a:ea typeface="Calibri"/>
                        <a:cs typeface="Mangal"/>
                      </a:endParaRPr>
                    </a:p>
                  </a:txBody>
                  <a:tcPr marL="49696" marR="49696" marT="0" marB="0" anchor="b"/>
                </a:tc>
                <a:tc>
                  <a:txBody>
                    <a:bodyPr/>
                    <a:lstStyle/>
                    <a:p>
                      <a:pPr marL="0" marR="0" algn="l">
                        <a:lnSpc>
                          <a:spcPct val="115000"/>
                        </a:lnSpc>
                        <a:spcBef>
                          <a:spcPts val="0"/>
                        </a:spcBef>
                        <a:spcAft>
                          <a:spcPts val="0"/>
                        </a:spcAft>
                      </a:pPr>
                      <a:r>
                        <a:rPr lang="en-US" sz="1800" b="1" dirty="0"/>
                        <a:t>84</a:t>
                      </a:r>
                      <a:endParaRPr lang="en-US" sz="1800" b="1" dirty="0">
                        <a:latin typeface="Calibri"/>
                        <a:ea typeface="Calibri"/>
                        <a:cs typeface="Mangal"/>
                      </a:endParaRPr>
                    </a:p>
                  </a:txBody>
                  <a:tcPr marL="49696" marR="49696" marT="0" marB="0" anchor="b"/>
                </a:tc>
              </a:tr>
              <a:tr h="296897">
                <a:tc>
                  <a:txBody>
                    <a:bodyPr/>
                    <a:lstStyle/>
                    <a:p>
                      <a:pPr marL="0" marR="0" algn="ctr">
                        <a:lnSpc>
                          <a:spcPct val="115000"/>
                        </a:lnSpc>
                        <a:spcBef>
                          <a:spcPts val="0"/>
                        </a:spcBef>
                        <a:spcAft>
                          <a:spcPts val="0"/>
                        </a:spcAft>
                      </a:pPr>
                      <a:r>
                        <a:rPr lang="en-US" sz="1800" b="1"/>
                        <a:t>26</a:t>
                      </a:r>
                      <a:endParaRPr lang="en-US" sz="1800" b="1">
                        <a:latin typeface="Calibri"/>
                        <a:ea typeface="Calibri"/>
                        <a:cs typeface="Mangal"/>
                      </a:endParaRPr>
                    </a:p>
                  </a:txBody>
                  <a:tcPr marL="49696" marR="49696" marT="0" marB="0" anchor="ctr"/>
                </a:tc>
                <a:tc>
                  <a:txBody>
                    <a:bodyPr/>
                    <a:lstStyle/>
                    <a:p>
                      <a:pPr marL="0" marR="0" algn="l">
                        <a:lnSpc>
                          <a:spcPct val="115000"/>
                        </a:lnSpc>
                        <a:spcBef>
                          <a:spcPts val="0"/>
                        </a:spcBef>
                        <a:spcAft>
                          <a:spcPts val="0"/>
                        </a:spcAft>
                      </a:pPr>
                      <a:r>
                        <a:rPr lang="en-US" sz="1800" b="1" dirty="0" smtClean="0"/>
                        <a:t>Tripura</a:t>
                      </a:r>
                      <a:endParaRPr lang="en-US" sz="1800" b="1" dirty="0">
                        <a:latin typeface="Calibri"/>
                        <a:ea typeface="Calibri"/>
                        <a:cs typeface="Mangal"/>
                      </a:endParaRPr>
                    </a:p>
                  </a:txBody>
                  <a:tcPr marL="49696" marR="49696" marT="0" marB="0" anchor="b"/>
                </a:tc>
                <a:tc>
                  <a:txBody>
                    <a:bodyPr/>
                    <a:lstStyle/>
                    <a:p>
                      <a:pPr marL="0" marR="0" algn="l">
                        <a:lnSpc>
                          <a:spcPct val="115000"/>
                        </a:lnSpc>
                        <a:spcBef>
                          <a:spcPts val="0"/>
                        </a:spcBef>
                        <a:spcAft>
                          <a:spcPts val="0"/>
                        </a:spcAft>
                      </a:pPr>
                      <a:r>
                        <a:rPr lang="en-US" sz="1800" b="1" dirty="0"/>
                        <a:t>6</a:t>
                      </a:r>
                      <a:endParaRPr lang="en-US" sz="1800" b="1" dirty="0">
                        <a:latin typeface="Calibri"/>
                        <a:ea typeface="Calibri"/>
                        <a:cs typeface="Mangal"/>
                      </a:endParaRPr>
                    </a:p>
                  </a:txBody>
                  <a:tcPr marL="49696" marR="49696" marT="0" marB="0" anchor="b"/>
                </a:tc>
              </a:tr>
              <a:tr h="296897">
                <a:tc>
                  <a:txBody>
                    <a:bodyPr/>
                    <a:lstStyle/>
                    <a:p>
                      <a:pPr marL="0" marR="0" algn="ctr">
                        <a:lnSpc>
                          <a:spcPct val="115000"/>
                        </a:lnSpc>
                        <a:spcBef>
                          <a:spcPts val="0"/>
                        </a:spcBef>
                        <a:spcAft>
                          <a:spcPts val="0"/>
                        </a:spcAft>
                      </a:pPr>
                      <a:r>
                        <a:rPr lang="en-US" sz="1800" b="1"/>
                        <a:t>27</a:t>
                      </a:r>
                      <a:endParaRPr lang="en-US" sz="1800" b="1">
                        <a:latin typeface="Calibri"/>
                        <a:ea typeface="Calibri"/>
                        <a:cs typeface="Mangal"/>
                      </a:endParaRPr>
                    </a:p>
                  </a:txBody>
                  <a:tcPr marL="49696" marR="49696" marT="0" marB="0" anchor="ctr"/>
                </a:tc>
                <a:tc>
                  <a:txBody>
                    <a:bodyPr/>
                    <a:lstStyle/>
                    <a:p>
                      <a:pPr marL="0" marR="0" algn="l">
                        <a:lnSpc>
                          <a:spcPct val="115000"/>
                        </a:lnSpc>
                        <a:spcBef>
                          <a:spcPts val="0"/>
                        </a:spcBef>
                        <a:spcAft>
                          <a:spcPts val="0"/>
                        </a:spcAft>
                      </a:pPr>
                      <a:r>
                        <a:rPr lang="en-US" sz="1800" b="1" dirty="0"/>
                        <a:t>Uttar </a:t>
                      </a:r>
                      <a:r>
                        <a:rPr lang="en-US" sz="1800" b="1" dirty="0" smtClean="0"/>
                        <a:t>Pradesh</a:t>
                      </a:r>
                      <a:endParaRPr lang="en-US" sz="1800" b="1" dirty="0">
                        <a:latin typeface="Calibri"/>
                        <a:ea typeface="Calibri"/>
                        <a:cs typeface="Mangal"/>
                      </a:endParaRPr>
                    </a:p>
                  </a:txBody>
                  <a:tcPr marL="49696" marR="49696" marT="0" marB="0" anchor="b"/>
                </a:tc>
                <a:tc>
                  <a:txBody>
                    <a:bodyPr/>
                    <a:lstStyle/>
                    <a:p>
                      <a:pPr marL="0" marR="0" algn="l">
                        <a:lnSpc>
                          <a:spcPct val="115000"/>
                        </a:lnSpc>
                        <a:spcBef>
                          <a:spcPts val="0"/>
                        </a:spcBef>
                        <a:spcAft>
                          <a:spcPts val="0"/>
                        </a:spcAft>
                      </a:pPr>
                      <a:r>
                        <a:rPr lang="en-US" sz="1800" b="1" dirty="0"/>
                        <a:t>284</a:t>
                      </a:r>
                      <a:endParaRPr lang="en-US" sz="1800" b="1" dirty="0">
                        <a:latin typeface="Calibri"/>
                        <a:ea typeface="Calibri"/>
                        <a:cs typeface="Mangal"/>
                      </a:endParaRPr>
                    </a:p>
                  </a:txBody>
                  <a:tcPr marL="49696" marR="49696" marT="0" marB="0" anchor="b"/>
                </a:tc>
              </a:tr>
              <a:tr h="296897">
                <a:tc>
                  <a:txBody>
                    <a:bodyPr/>
                    <a:lstStyle/>
                    <a:p>
                      <a:pPr marL="0" marR="0" algn="ctr">
                        <a:lnSpc>
                          <a:spcPct val="115000"/>
                        </a:lnSpc>
                        <a:spcBef>
                          <a:spcPts val="0"/>
                        </a:spcBef>
                        <a:spcAft>
                          <a:spcPts val="0"/>
                        </a:spcAft>
                      </a:pPr>
                      <a:r>
                        <a:rPr lang="en-US" sz="1800" b="1"/>
                        <a:t>28</a:t>
                      </a:r>
                      <a:endParaRPr lang="en-US" sz="1800" b="1">
                        <a:latin typeface="Calibri"/>
                        <a:ea typeface="Calibri"/>
                        <a:cs typeface="Mangal"/>
                      </a:endParaRPr>
                    </a:p>
                  </a:txBody>
                  <a:tcPr marL="49696" marR="49696" marT="0" marB="0" anchor="ctr"/>
                </a:tc>
                <a:tc>
                  <a:txBody>
                    <a:bodyPr/>
                    <a:lstStyle/>
                    <a:p>
                      <a:pPr marL="0" marR="0" algn="l">
                        <a:lnSpc>
                          <a:spcPct val="115000"/>
                        </a:lnSpc>
                        <a:spcBef>
                          <a:spcPts val="0"/>
                        </a:spcBef>
                        <a:spcAft>
                          <a:spcPts val="0"/>
                        </a:spcAft>
                      </a:pPr>
                      <a:r>
                        <a:rPr lang="en-US" sz="1800" b="1" dirty="0" err="1" smtClean="0"/>
                        <a:t>Uttarakhand</a:t>
                      </a:r>
                      <a:endParaRPr lang="en-US" sz="1800" b="1" dirty="0">
                        <a:latin typeface="Calibri"/>
                        <a:ea typeface="Calibri"/>
                        <a:cs typeface="Mangal"/>
                      </a:endParaRPr>
                    </a:p>
                  </a:txBody>
                  <a:tcPr marL="49696" marR="49696" marT="0" marB="0" anchor="b"/>
                </a:tc>
                <a:tc>
                  <a:txBody>
                    <a:bodyPr/>
                    <a:lstStyle/>
                    <a:p>
                      <a:pPr marL="0" marR="0" algn="l">
                        <a:lnSpc>
                          <a:spcPct val="115000"/>
                        </a:lnSpc>
                        <a:spcBef>
                          <a:spcPts val="0"/>
                        </a:spcBef>
                        <a:spcAft>
                          <a:spcPts val="0"/>
                        </a:spcAft>
                      </a:pPr>
                      <a:r>
                        <a:rPr lang="en-US" sz="1800" b="1" dirty="0"/>
                        <a:t>71</a:t>
                      </a:r>
                      <a:endParaRPr lang="en-US" sz="1800" b="1" dirty="0">
                        <a:latin typeface="Calibri"/>
                        <a:ea typeface="Calibri"/>
                        <a:cs typeface="Mangal"/>
                      </a:endParaRPr>
                    </a:p>
                  </a:txBody>
                  <a:tcPr marL="49696" marR="49696" marT="0" marB="0" anchor="b"/>
                </a:tc>
              </a:tr>
              <a:tr h="296897">
                <a:tc>
                  <a:txBody>
                    <a:bodyPr/>
                    <a:lstStyle/>
                    <a:p>
                      <a:pPr marL="0" marR="0" algn="ctr">
                        <a:lnSpc>
                          <a:spcPct val="115000"/>
                        </a:lnSpc>
                        <a:spcBef>
                          <a:spcPts val="0"/>
                        </a:spcBef>
                        <a:spcAft>
                          <a:spcPts val="0"/>
                        </a:spcAft>
                      </a:pPr>
                      <a:r>
                        <a:rPr lang="en-US" sz="1800" b="1"/>
                        <a:t>29</a:t>
                      </a:r>
                      <a:endParaRPr lang="en-US" sz="1800" b="1">
                        <a:latin typeface="Calibri"/>
                        <a:ea typeface="Calibri"/>
                        <a:cs typeface="Mangal"/>
                      </a:endParaRPr>
                    </a:p>
                  </a:txBody>
                  <a:tcPr marL="49696" marR="49696" marT="0" marB="0" anchor="ctr"/>
                </a:tc>
                <a:tc>
                  <a:txBody>
                    <a:bodyPr/>
                    <a:lstStyle/>
                    <a:p>
                      <a:pPr marL="0" marR="0" algn="l">
                        <a:lnSpc>
                          <a:spcPct val="115000"/>
                        </a:lnSpc>
                        <a:spcBef>
                          <a:spcPts val="0"/>
                        </a:spcBef>
                        <a:spcAft>
                          <a:spcPts val="0"/>
                        </a:spcAft>
                      </a:pPr>
                      <a:r>
                        <a:rPr lang="en-US" sz="1800" b="1" dirty="0"/>
                        <a:t>West Bengal </a:t>
                      </a:r>
                      <a:endParaRPr lang="en-US" sz="1800" b="1" dirty="0">
                        <a:latin typeface="Calibri"/>
                        <a:ea typeface="Calibri"/>
                        <a:cs typeface="Mangal"/>
                      </a:endParaRPr>
                    </a:p>
                  </a:txBody>
                  <a:tcPr marL="49696" marR="49696" marT="0" marB="0" anchor="b"/>
                </a:tc>
                <a:tc>
                  <a:txBody>
                    <a:bodyPr/>
                    <a:lstStyle/>
                    <a:p>
                      <a:pPr marL="0" marR="0" algn="l">
                        <a:lnSpc>
                          <a:spcPct val="115000"/>
                        </a:lnSpc>
                        <a:spcBef>
                          <a:spcPts val="0"/>
                        </a:spcBef>
                        <a:spcAft>
                          <a:spcPts val="0"/>
                        </a:spcAft>
                      </a:pPr>
                      <a:r>
                        <a:rPr lang="en-US" sz="1800" b="1" dirty="0"/>
                        <a:t>66</a:t>
                      </a:r>
                      <a:endParaRPr lang="en-US" sz="1800" b="1" dirty="0">
                        <a:latin typeface="Calibri"/>
                        <a:ea typeface="Calibri"/>
                        <a:cs typeface="Mangal"/>
                      </a:endParaRPr>
                    </a:p>
                  </a:txBody>
                  <a:tcPr marL="49696" marR="49696" marT="0" marB="0" anchor="b"/>
                </a:tc>
              </a:tr>
              <a:tr h="296897">
                <a:tc>
                  <a:txBody>
                    <a:bodyPr/>
                    <a:lstStyle/>
                    <a:p>
                      <a:pPr marL="0" marR="0" algn="ctr">
                        <a:lnSpc>
                          <a:spcPct val="115000"/>
                        </a:lnSpc>
                        <a:spcBef>
                          <a:spcPts val="0"/>
                        </a:spcBef>
                        <a:spcAft>
                          <a:spcPts val="0"/>
                        </a:spcAft>
                      </a:pPr>
                      <a:r>
                        <a:rPr lang="en-US" sz="1800" b="1"/>
                        <a:t> </a:t>
                      </a:r>
                      <a:endParaRPr lang="en-US" sz="1800" b="1">
                        <a:latin typeface="Calibri"/>
                        <a:ea typeface="Calibri"/>
                        <a:cs typeface="Mangal"/>
                      </a:endParaRPr>
                    </a:p>
                  </a:txBody>
                  <a:tcPr marL="49696" marR="49696" marT="0" marB="0" anchor="b"/>
                </a:tc>
                <a:tc>
                  <a:txBody>
                    <a:bodyPr/>
                    <a:lstStyle/>
                    <a:p>
                      <a:pPr marL="0" marR="0" algn="l">
                        <a:lnSpc>
                          <a:spcPct val="115000"/>
                        </a:lnSpc>
                        <a:spcBef>
                          <a:spcPts val="0"/>
                        </a:spcBef>
                        <a:spcAft>
                          <a:spcPts val="0"/>
                        </a:spcAft>
                      </a:pPr>
                      <a:r>
                        <a:rPr lang="en-US" sz="1800" b="1" dirty="0"/>
                        <a:t>Total</a:t>
                      </a:r>
                      <a:endParaRPr lang="en-US" sz="1800" b="1" dirty="0">
                        <a:latin typeface="Calibri"/>
                        <a:ea typeface="Calibri"/>
                        <a:cs typeface="Mangal"/>
                      </a:endParaRPr>
                    </a:p>
                  </a:txBody>
                  <a:tcPr marL="49696" marR="49696" marT="0" marB="0" anchor="b"/>
                </a:tc>
                <a:tc>
                  <a:txBody>
                    <a:bodyPr/>
                    <a:lstStyle/>
                    <a:p>
                      <a:pPr marL="0" marR="0" algn="l">
                        <a:lnSpc>
                          <a:spcPct val="115000"/>
                        </a:lnSpc>
                        <a:spcBef>
                          <a:spcPts val="0"/>
                        </a:spcBef>
                        <a:spcAft>
                          <a:spcPts val="0"/>
                        </a:spcAft>
                      </a:pPr>
                      <a:r>
                        <a:rPr lang="en-US" sz="1800" b="1" dirty="0"/>
                        <a:t>1917</a:t>
                      </a:r>
                      <a:endParaRPr lang="en-US" sz="1800" b="1" dirty="0">
                        <a:latin typeface="Calibri"/>
                        <a:ea typeface="Calibri"/>
                        <a:cs typeface="Mangal"/>
                      </a:endParaRPr>
                    </a:p>
                  </a:txBody>
                  <a:tcPr marL="49696" marR="49696" marT="0" marB="0" anchor="b"/>
                </a:tc>
              </a:tr>
            </a:tbl>
          </a:graphicData>
        </a:graphic>
      </p:graphicFrame>
      <p:sp>
        <p:nvSpPr>
          <p:cNvPr id="5" name="Rectangle 2"/>
          <p:cNvSpPr>
            <a:spLocks noChangeArrowheads="1"/>
          </p:cNvSpPr>
          <p:nvPr/>
        </p:nvSpPr>
        <p:spPr bwMode="auto">
          <a:xfrm>
            <a:off x="152400" y="0"/>
            <a:ext cx="8763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State wise- Proposed Hydrological Observation Stations (1917)</a:t>
            </a:r>
            <a:endParaRPr kumimoji="0" lang="en-US" sz="3600" b="0" i="0" u="none" strike="noStrike" cap="none" normalizeH="0" baseline="0" dirty="0" smtClean="0">
              <a:ln>
                <a:noFill/>
              </a:ln>
              <a:solidFill>
                <a:srgbClr val="FFC000"/>
              </a:solidFill>
              <a:effectLst/>
              <a:latin typeface="Arial" pitchFamily="34" charset="0"/>
              <a:cs typeface="Arial" pitchFamily="34" charset="0"/>
            </a:endParaRPr>
          </a:p>
        </p:txBody>
      </p:sp>
    </p:spTree>
    <p:extLst>
      <p:ext uri="{BB962C8B-B14F-4D97-AF65-F5344CB8AC3E}">
        <p14:creationId xmlns:p14="http://schemas.microsoft.com/office/powerpoint/2010/main" val="14606795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736272159"/>
              </p:ext>
            </p:extLst>
          </p:nvPr>
        </p:nvGraphicFramePr>
        <p:xfrm>
          <a:off x="217744" y="1600201"/>
          <a:ext cx="8738995" cy="5121427"/>
        </p:xfrm>
        <a:graphic>
          <a:graphicData uri="http://schemas.openxmlformats.org/drawingml/2006/table">
            <a:tbl>
              <a:tblPr>
                <a:tableStyleId>{616DA210-FB5B-4158-B5E0-FEB733F419BA}</a:tableStyleId>
              </a:tblPr>
              <a:tblGrid>
                <a:gridCol w="4540674"/>
                <a:gridCol w="4198321"/>
              </a:tblGrid>
              <a:tr h="56466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b="1" dirty="0" smtClean="0"/>
                        <a:t>Basin/Organization</a:t>
                      </a:r>
                      <a:endParaRPr lang="en-US" sz="2400" b="1" dirty="0" smtClean="0">
                        <a:latin typeface="Calibri"/>
                        <a:ea typeface="Calibri"/>
                        <a:cs typeface="Mangal"/>
                      </a:endParaRPr>
                    </a:p>
                  </a:txBody>
                  <a:tcPr marL="41849" marR="41849" marT="0" marB="0" anchor="b"/>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2400" b="1" dirty="0" smtClean="0"/>
                        <a:t>No. of proposed H.O. Stations</a:t>
                      </a:r>
                    </a:p>
                  </a:txBody>
                  <a:tcPr marL="41849" marR="41849" marT="0" marB="0" anchor="b"/>
                </a:tc>
              </a:tr>
              <a:tr h="349287">
                <a:tc>
                  <a:txBody>
                    <a:bodyPr/>
                    <a:lstStyle/>
                    <a:p>
                      <a:pPr marL="0" marR="0">
                        <a:lnSpc>
                          <a:spcPct val="115000"/>
                        </a:lnSpc>
                        <a:spcBef>
                          <a:spcPts val="0"/>
                        </a:spcBef>
                        <a:spcAft>
                          <a:spcPts val="0"/>
                        </a:spcAft>
                      </a:pPr>
                      <a:r>
                        <a:rPr lang="en-US" sz="2000" dirty="0"/>
                        <a:t> </a:t>
                      </a:r>
                      <a:r>
                        <a:rPr lang="en-US" sz="2000" dirty="0" err="1"/>
                        <a:t>Brahamputra</a:t>
                      </a:r>
                      <a:r>
                        <a:rPr lang="en-US" sz="2000" dirty="0"/>
                        <a:t> and Barak </a:t>
                      </a:r>
                      <a:r>
                        <a:rPr lang="en-US" sz="2000" dirty="0" smtClean="0"/>
                        <a:t>Basin</a:t>
                      </a:r>
                      <a:endParaRPr lang="en-US" sz="2000" dirty="0">
                        <a:latin typeface="Calibri"/>
                        <a:ea typeface="Calibri"/>
                        <a:cs typeface="Mangal"/>
                      </a:endParaRPr>
                    </a:p>
                  </a:txBody>
                  <a:tcPr marL="41849" marR="41849" marT="0" marB="0" anchor="b"/>
                </a:tc>
                <a:tc>
                  <a:txBody>
                    <a:bodyPr/>
                    <a:lstStyle/>
                    <a:p>
                      <a:pPr marL="0" marR="0" algn="r">
                        <a:lnSpc>
                          <a:spcPct val="115000"/>
                        </a:lnSpc>
                        <a:spcBef>
                          <a:spcPts val="0"/>
                        </a:spcBef>
                        <a:spcAft>
                          <a:spcPts val="0"/>
                        </a:spcAft>
                      </a:pPr>
                      <a:r>
                        <a:rPr lang="en-US" sz="2000" dirty="0"/>
                        <a:t>297</a:t>
                      </a:r>
                      <a:endParaRPr lang="en-US" sz="2000" dirty="0">
                        <a:latin typeface="Calibri"/>
                        <a:ea typeface="Calibri"/>
                        <a:cs typeface="Mangal"/>
                      </a:endParaRPr>
                    </a:p>
                  </a:txBody>
                  <a:tcPr marL="41849" marR="41849" marT="0" marB="0" anchor="b"/>
                </a:tc>
              </a:tr>
              <a:tr h="349287">
                <a:tc>
                  <a:txBody>
                    <a:bodyPr/>
                    <a:lstStyle/>
                    <a:p>
                      <a:pPr marL="0" marR="0">
                        <a:lnSpc>
                          <a:spcPct val="115000"/>
                        </a:lnSpc>
                        <a:spcBef>
                          <a:spcPts val="0"/>
                        </a:spcBef>
                        <a:spcAft>
                          <a:spcPts val="0"/>
                        </a:spcAft>
                      </a:pPr>
                      <a:r>
                        <a:rPr lang="en-US" sz="2000" dirty="0" err="1"/>
                        <a:t>Cavery</a:t>
                      </a:r>
                      <a:r>
                        <a:rPr lang="en-US" sz="2000" dirty="0"/>
                        <a:t> and Southern River </a:t>
                      </a:r>
                      <a:endParaRPr lang="en-US" sz="2000" dirty="0">
                        <a:latin typeface="Calibri"/>
                        <a:ea typeface="Calibri"/>
                        <a:cs typeface="Mangal"/>
                      </a:endParaRPr>
                    </a:p>
                  </a:txBody>
                  <a:tcPr marL="41849" marR="41849" marT="0" marB="0" anchor="b"/>
                </a:tc>
                <a:tc>
                  <a:txBody>
                    <a:bodyPr/>
                    <a:lstStyle/>
                    <a:p>
                      <a:pPr marL="0" marR="0" algn="r">
                        <a:lnSpc>
                          <a:spcPct val="115000"/>
                        </a:lnSpc>
                        <a:spcBef>
                          <a:spcPts val="0"/>
                        </a:spcBef>
                        <a:spcAft>
                          <a:spcPts val="0"/>
                        </a:spcAft>
                      </a:pPr>
                      <a:r>
                        <a:rPr lang="en-US" sz="2000" dirty="0"/>
                        <a:t>203</a:t>
                      </a:r>
                      <a:endParaRPr lang="en-US" sz="2000" dirty="0">
                        <a:latin typeface="Calibri"/>
                        <a:ea typeface="Calibri"/>
                        <a:cs typeface="Mangal"/>
                      </a:endParaRPr>
                    </a:p>
                  </a:txBody>
                  <a:tcPr marL="41849" marR="41849" marT="0" marB="0" anchor="b"/>
                </a:tc>
              </a:tr>
              <a:tr h="349287">
                <a:tc>
                  <a:txBody>
                    <a:bodyPr/>
                    <a:lstStyle/>
                    <a:p>
                      <a:pPr marL="0" marR="0" algn="l">
                        <a:lnSpc>
                          <a:spcPct val="115000"/>
                        </a:lnSpc>
                        <a:spcBef>
                          <a:spcPts val="0"/>
                        </a:spcBef>
                        <a:spcAft>
                          <a:spcPts val="0"/>
                        </a:spcAft>
                      </a:pPr>
                      <a:r>
                        <a:rPr lang="en-US" sz="2000" dirty="0"/>
                        <a:t>Indus Basin</a:t>
                      </a:r>
                      <a:endParaRPr lang="en-US" sz="2000" dirty="0">
                        <a:latin typeface="Calibri"/>
                        <a:ea typeface="Calibri"/>
                        <a:cs typeface="Mangal"/>
                      </a:endParaRPr>
                    </a:p>
                  </a:txBody>
                  <a:tcPr marL="41849" marR="41849" marT="0" marB="0" anchor="ctr"/>
                </a:tc>
                <a:tc>
                  <a:txBody>
                    <a:bodyPr/>
                    <a:lstStyle/>
                    <a:p>
                      <a:pPr marL="0" marR="0" algn="r">
                        <a:lnSpc>
                          <a:spcPct val="115000"/>
                        </a:lnSpc>
                        <a:spcBef>
                          <a:spcPts val="0"/>
                        </a:spcBef>
                        <a:spcAft>
                          <a:spcPts val="0"/>
                        </a:spcAft>
                      </a:pPr>
                      <a:r>
                        <a:rPr lang="en-US" sz="2000" dirty="0"/>
                        <a:t>98</a:t>
                      </a:r>
                      <a:endParaRPr lang="en-US" sz="2000" dirty="0">
                        <a:latin typeface="Calibri"/>
                        <a:ea typeface="Calibri"/>
                        <a:cs typeface="Mangal"/>
                      </a:endParaRPr>
                    </a:p>
                  </a:txBody>
                  <a:tcPr marL="41849" marR="41849" marT="0" marB="0" anchor="b"/>
                </a:tc>
              </a:tr>
              <a:tr h="349287">
                <a:tc>
                  <a:txBody>
                    <a:bodyPr/>
                    <a:lstStyle/>
                    <a:p>
                      <a:pPr marL="0" marR="0">
                        <a:lnSpc>
                          <a:spcPct val="115000"/>
                        </a:lnSpc>
                        <a:spcBef>
                          <a:spcPts val="0"/>
                        </a:spcBef>
                        <a:spcAft>
                          <a:spcPts val="0"/>
                        </a:spcAft>
                      </a:pPr>
                      <a:r>
                        <a:rPr lang="en-US" sz="2000" dirty="0"/>
                        <a:t>Krishna and Godavari </a:t>
                      </a:r>
                      <a:r>
                        <a:rPr lang="en-US" sz="2000" dirty="0" smtClean="0"/>
                        <a:t>Basin</a:t>
                      </a:r>
                      <a:r>
                        <a:rPr lang="en-US" sz="2000" dirty="0"/>
                        <a:t>  </a:t>
                      </a:r>
                      <a:endParaRPr lang="en-US" sz="2000" dirty="0">
                        <a:latin typeface="Calibri"/>
                        <a:ea typeface="Calibri"/>
                        <a:cs typeface="Mangal"/>
                      </a:endParaRPr>
                    </a:p>
                  </a:txBody>
                  <a:tcPr marL="41849" marR="41849" marT="0" marB="0" anchor="b"/>
                </a:tc>
                <a:tc>
                  <a:txBody>
                    <a:bodyPr/>
                    <a:lstStyle/>
                    <a:p>
                      <a:pPr marL="0" marR="0" algn="r">
                        <a:lnSpc>
                          <a:spcPct val="115000"/>
                        </a:lnSpc>
                        <a:spcBef>
                          <a:spcPts val="0"/>
                        </a:spcBef>
                        <a:spcAft>
                          <a:spcPts val="0"/>
                        </a:spcAft>
                      </a:pPr>
                      <a:r>
                        <a:rPr lang="en-US" sz="2000" dirty="0"/>
                        <a:t>156</a:t>
                      </a:r>
                      <a:endParaRPr lang="en-US" sz="2000" dirty="0">
                        <a:latin typeface="Calibri"/>
                        <a:ea typeface="Calibri"/>
                        <a:cs typeface="Mangal"/>
                      </a:endParaRPr>
                    </a:p>
                  </a:txBody>
                  <a:tcPr marL="41849" marR="41849" marT="0" marB="0" anchor="b"/>
                </a:tc>
              </a:tr>
              <a:tr h="349287">
                <a:tc>
                  <a:txBody>
                    <a:bodyPr/>
                    <a:lstStyle/>
                    <a:p>
                      <a:pPr marL="0" marR="0" algn="l">
                        <a:lnSpc>
                          <a:spcPct val="115000"/>
                        </a:lnSpc>
                        <a:spcBef>
                          <a:spcPts val="0"/>
                        </a:spcBef>
                        <a:spcAft>
                          <a:spcPts val="0"/>
                        </a:spcAft>
                      </a:pPr>
                      <a:r>
                        <a:rPr lang="en-US" sz="2000" dirty="0"/>
                        <a:t>Lower Ganga Basin</a:t>
                      </a:r>
                      <a:endParaRPr lang="en-US" sz="2000" dirty="0">
                        <a:latin typeface="Calibri"/>
                        <a:ea typeface="Calibri"/>
                        <a:cs typeface="Mangal"/>
                      </a:endParaRPr>
                    </a:p>
                  </a:txBody>
                  <a:tcPr marL="41849" marR="41849" marT="0" marB="0" anchor="ctr"/>
                </a:tc>
                <a:tc>
                  <a:txBody>
                    <a:bodyPr/>
                    <a:lstStyle/>
                    <a:p>
                      <a:pPr marL="0" marR="0" algn="r">
                        <a:lnSpc>
                          <a:spcPct val="115000"/>
                        </a:lnSpc>
                        <a:spcBef>
                          <a:spcPts val="0"/>
                        </a:spcBef>
                        <a:spcAft>
                          <a:spcPts val="0"/>
                        </a:spcAft>
                      </a:pPr>
                      <a:r>
                        <a:rPr lang="en-US" sz="2000" dirty="0"/>
                        <a:t>179</a:t>
                      </a:r>
                      <a:endParaRPr lang="en-US" sz="2000" dirty="0">
                        <a:latin typeface="Calibri"/>
                        <a:ea typeface="Calibri"/>
                        <a:cs typeface="Mangal"/>
                      </a:endParaRPr>
                    </a:p>
                  </a:txBody>
                  <a:tcPr marL="41849" marR="41849" marT="0" marB="0" anchor="b"/>
                </a:tc>
              </a:tr>
              <a:tr h="349287">
                <a:tc>
                  <a:txBody>
                    <a:bodyPr/>
                    <a:lstStyle/>
                    <a:p>
                      <a:pPr marL="0" marR="0" algn="l">
                        <a:lnSpc>
                          <a:spcPct val="115000"/>
                        </a:lnSpc>
                        <a:spcBef>
                          <a:spcPts val="0"/>
                        </a:spcBef>
                        <a:spcAft>
                          <a:spcPts val="0"/>
                        </a:spcAft>
                      </a:pPr>
                      <a:r>
                        <a:rPr lang="en-US" sz="2000" dirty="0"/>
                        <a:t>Monitoring      ( C)</a:t>
                      </a:r>
                      <a:endParaRPr lang="en-US" sz="2000" dirty="0">
                        <a:latin typeface="Calibri"/>
                        <a:ea typeface="Calibri"/>
                        <a:cs typeface="Mangal"/>
                      </a:endParaRPr>
                    </a:p>
                  </a:txBody>
                  <a:tcPr marL="41849" marR="41849" marT="0" marB="0" anchor="ctr"/>
                </a:tc>
                <a:tc>
                  <a:txBody>
                    <a:bodyPr/>
                    <a:lstStyle/>
                    <a:p>
                      <a:pPr marL="0" marR="0" algn="r">
                        <a:lnSpc>
                          <a:spcPct val="115000"/>
                        </a:lnSpc>
                        <a:spcBef>
                          <a:spcPts val="0"/>
                        </a:spcBef>
                        <a:spcAft>
                          <a:spcPts val="0"/>
                        </a:spcAft>
                      </a:pPr>
                      <a:r>
                        <a:rPr lang="en-US" sz="2000" dirty="0"/>
                        <a:t>95</a:t>
                      </a:r>
                      <a:endParaRPr lang="en-US" sz="2000" dirty="0">
                        <a:latin typeface="Calibri"/>
                        <a:ea typeface="Calibri"/>
                        <a:cs typeface="Mangal"/>
                      </a:endParaRPr>
                    </a:p>
                  </a:txBody>
                  <a:tcPr marL="41849" marR="41849" marT="0" marB="0" anchor="b"/>
                </a:tc>
              </a:tr>
              <a:tr h="349287">
                <a:tc>
                  <a:txBody>
                    <a:bodyPr/>
                    <a:lstStyle/>
                    <a:p>
                      <a:pPr marL="0" marR="0">
                        <a:lnSpc>
                          <a:spcPct val="115000"/>
                        </a:lnSpc>
                        <a:spcBef>
                          <a:spcPts val="0"/>
                        </a:spcBef>
                        <a:spcAft>
                          <a:spcPts val="0"/>
                        </a:spcAft>
                      </a:pPr>
                      <a:r>
                        <a:rPr lang="en-US" sz="2000" dirty="0"/>
                        <a:t>Mahanadi and Eastern River  </a:t>
                      </a:r>
                      <a:endParaRPr lang="en-US" sz="2000" dirty="0">
                        <a:latin typeface="Calibri"/>
                        <a:ea typeface="Calibri"/>
                        <a:cs typeface="Mangal"/>
                      </a:endParaRPr>
                    </a:p>
                  </a:txBody>
                  <a:tcPr marL="52619" marR="52619" marT="0" marB="0" anchor="b"/>
                </a:tc>
                <a:tc>
                  <a:txBody>
                    <a:bodyPr/>
                    <a:lstStyle/>
                    <a:p>
                      <a:pPr marL="0" marR="0" algn="r">
                        <a:lnSpc>
                          <a:spcPct val="115000"/>
                        </a:lnSpc>
                        <a:spcBef>
                          <a:spcPts val="0"/>
                        </a:spcBef>
                        <a:spcAft>
                          <a:spcPts val="0"/>
                        </a:spcAft>
                      </a:pPr>
                      <a:r>
                        <a:rPr lang="en-US" sz="2000"/>
                        <a:t>132</a:t>
                      </a:r>
                      <a:endParaRPr lang="en-US" sz="2000">
                        <a:latin typeface="Calibri"/>
                        <a:ea typeface="Calibri"/>
                        <a:cs typeface="Mangal"/>
                      </a:endParaRPr>
                    </a:p>
                  </a:txBody>
                  <a:tcPr marL="52619" marR="52619" marT="0" marB="0" anchor="b"/>
                </a:tc>
              </a:tr>
              <a:tr h="349287">
                <a:tc>
                  <a:txBody>
                    <a:bodyPr/>
                    <a:lstStyle/>
                    <a:p>
                      <a:pPr marL="0" marR="0" algn="l">
                        <a:lnSpc>
                          <a:spcPct val="115000"/>
                        </a:lnSpc>
                        <a:spcBef>
                          <a:spcPts val="0"/>
                        </a:spcBef>
                        <a:spcAft>
                          <a:spcPts val="0"/>
                        </a:spcAft>
                      </a:pPr>
                      <a:r>
                        <a:rPr lang="en-US" sz="2000" dirty="0"/>
                        <a:t>Narmada Basin</a:t>
                      </a:r>
                      <a:endParaRPr lang="en-US" sz="2000" dirty="0">
                        <a:latin typeface="Calibri"/>
                        <a:ea typeface="Calibri"/>
                        <a:cs typeface="Mangal"/>
                      </a:endParaRPr>
                    </a:p>
                  </a:txBody>
                  <a:tcPr marL="52619" marR="52619" marT="0" marB="0" anchor="ctr"/>
                </a:tc>
                <a:tc>
                  <a:txBody>
                    <a:bodyPr/>
                    <a:lstStyle/>
                    <a:p>
                      <a:pPr marL="0" marR="0" algn="r">
                        <a:lnSpc>
                          <a:spcPct val="115000"/>
                        </a:lnSpc>
                        <a:spcBef>
                          <a:spcPts val="0"/>
                        </a:spcBef>
                        <a:spcAft>
                          <a:spcPts val="0"/>
                        </a:spcAft>
                      </a:pPr>
                      <a:r>
                        <a:rPr lang="en-US" sz="2000" dirty="0"/>
                        <a:t>55</a:t>
                      </a:r>
                      <a:endParaRPr lang="en-US" sz="2000" dirty="0">
                        <a:latin typeface="Calibri"/>
                        <a:ea typeface="Calibri"/>
                        <a:cs typeface="Mangal"/>
                      </a:endParaRPr>
                    </a:p>
                  </a:txBody>
                  <a:tcPr marL="52619" marR="52619" marT="0" marB="0" anchor="b"/>
                </a:tc>
              </a:tr>
              <a:tr h="349287">
                <a:tc>
                  <a:txBody>
                    <a:bodyPr/>
                    <a:lstStyle/>
                    <a:p>
                      <a:pPr marL="0" marR="0" algn="l">
                        <a:lnSpc>
                          <a:spcPct val="115000"/>
                        </a:lnSpc>
                        <a:spcBef>
                          <a:spcPts val="0"/>
                        </a:spcBef>
                        <a:spcAft>
                          <a:spcPts val="0"/>
                        </a:spcAft>
                      </a:pPr>
                      <a:r>
                        <a:rPr lang="en-US" sz="2000" dirty="0"/>
                        <a:t>Narmada and </a:t>
                      </a:r>
                      <a:r>
                        <a:rPr lang="en-US" sz="2000" dirty="0" err="1"/>
                        <a:t>Tapi</a:t>
                      </a:r>
                      <a:r>
                        <a:rPr lang="en-US" sz="2000" dirty="0"/>
                        <a:t> Basin</a:t>
                      </a:r>
                      <a:endParaRPr lang="en-US" sz="2000" dirty="0">
                        <a:latin typeface="Calibri"/>
                        <a:ea typeface="Calibri"/>
                        <a:cs typeface="Mangal"/>
                      </a:endParaRPr>
                    </a:p>
                  </a:txBody>
                  <a:tcPr marL="52619" marR="52619" marT="0" marB="0" anchor="ctr"/>
                </a:tc>
                <a:tc>
                  <a:txBody>
                    <a:bodyPr/>
                    <a:lstStyle/>
                    <a:p>
                      <a:pPr marL="0" marR="0" algn="r">
                        <a:lnSpc>
                          <a:spcPct val="115000"/>
                        </a:lnSpc>
                        <a:spcBef>
                          <a:spcPts val="0"/>
                        </a:spcBef>
                        <a:spcAft>
                          <a:spcPts val="0"/>
                        </a:spcAft>
                      </a:pPr>
                      <a:r>
                        <a:rPr lang="en-US" sz="2000" dirty="0"/>
                        <a:t>55</a:t>
                      </a:r>
                      <a:endParaRPr lang="en-US" sz="2000" dirty="0">
                        <a:latin typeface="Calibri"/>
                        <a:ea typeface="Calibri"/>
                        <a:cs typeface="Mangal"/>
                      </a:endParaRPr>
                    </a:p>
                  </a:txBody>
                  <a:tcPr marL="52619" marR="52619" marT="0" marB="0" anchor="b"/>
                </a:tc>
              </a:tr>
              <a:tr h="349287">
                <a:tc>
                  <a:txBody>
                    <a:bodyPr/>
                    <a:lstStyle/>
                    <a:p>
                      <a:pPr marL="0" marR="0" algn="l">
                        <a:lnSpc>
                          <a:spcPct val="115000"/>
                        </a:lnSpc>
                        <a:spcBef>
                          <a:spcPts val="0"/>
                        </a:spcBef>
                        <a:spcAft>
                          <a:spcPts val="0"/>
                        </a:spcAft>
                      </a:pPr>
                      <a:r>
                        <a:rPr lang="en-US" sz="2000" dirty="0" err="1"/>
                        <a:t>Teesta</a:t>
                      </a:r>
                      <a:r>
                        <a:rPr lang="en-US" sz="2000" dirty="0"/>
                        <a:t> Basin</a:t>
                      </a:r>
                      <a:endParaRPr lang="en-US" sz="2000" dirty="0">
                        <a:latin typeface="Calibri"/>
                        <a:ea typeface="Calibri"/>
                        <a:cs typeface="Mangal"/>
                      </a:endParaRPr>
                    </a:p>
                  </a:txBody>
                  <a:tcPr marL="52619" marR="52619" marT="0" marB="0" anchor="ctr"/>
                </a:tc>
                <a:tc>
                  <a:txBody>
                    <a:bodyPr/>
                    <a:lstStyle/>
                    <a:p>
                      <a:pPr marL="0" marR="0" algn="r">
                        <a:lnSpc>
                          <a:spcPct val="115000"/>
                        </a:lnSpc>
                        <a:spcBef>
                          <a:spcPts val="0"/>
                        </a:spcBef>
                        <a:spcAft>
                          <a:spcPts val="0"/>
                        </a:spcAft>
                      </a:pPr>
                      <a:r>
                        <a:rPr lang="en-US" sz="2000" dirty="0"/>
                        <a:t>17</a:t>
                      </a:r>
                      <a:endParaRPr lang="en-US" sz="2000" dirty="0">
                        <a:latin typeface="Calibri"/>
                        <a:ea typeface="Calibri"/>
                        <a:cs typeface="Mangal"/>
                      </a:endParaRPr>
                    </a:p>
                  </a:txBody>
                  <a:tcPr marL="52619" marR="52619" marT="0" marB="0" anchor="b"/>
                </a:tc>
              </a:tr>
              <a:tr h="349287">
                <a:tc>
                  <a:txBody>
                    <a:bodyPr/>
                    <a:lstStyle/>
                    <a:p>
                      <a:pPr marL="0" marR="0" algn="l">
                        <a:lnSpc>
                          <a:spcPct val="115000"/>
                        </a:lnSpc>
                        <a:spcBef>
                          <a:spcPts val="0"/>
                        </a:spcBef>
                        <a:spcAft>
                          <a:spcPts val="0"/>
                        </a:spcAft>
                      </a:pPr>
                      <a:r>
                        <a:rPr lang="en-US" sz="2000" dirty="0"/>
                        <a:t>Upper Ganga Basin</a:t>
                      </a:r>
                      <a:endParaRPr lang="en-US" sz="2000" dirty="0">
                        <a:latin typeface="Calibri"/>
                        <a:ea typeface="Calibri"/>
                        <a:cs typeface="Mangal"/>
                      </a:endParaRPr>
                    </a:p>
                  </a:txBody>
                  <a:tcPr marL="52619" marR="52619" marT="0" marB="0" anchor="ctr"/>
                </a:tc>
                <a:tc>
                  <a:txBody>
                    <a:bodyPr/>
                    <a:lstStyle/>
                    <a:p>
                      <a:pPr marL="0" marR="0" algn="r">
                        <a:lnSpc>
                          <a:spcPct val="115000"/>
                        </a:lnSpc>
                        <a:spcBef>
                          <a:spcPts val="0"/>
                        </a:spcBef>
                        <a:spcAft>
                          <a:spcPts val="0"/>
                        </a:spcAft>
                      </a:pPr>
                      <a:r>
                        <a:rPr lang="en-US" sz="2000" dirty="0"/>
                        <a:t>317</a:t>
                      </a:r>
                      <a:endParaRPr lang="en-US" sz="2000" dirty="0">
                        <a:latin typeface="Calibri"/>
                        <a:ea typeface="Calibri"/>
                        <a:cs typeface="Mangal"/>
                      </a:endParaRPr>
                    </a:p>
                  </a:txBody>
                  <a:tcPr marL="52619" marR="52619" marT="0" marB="0" anchor="b"/>
                </a:tc>
              </a:tr>
              <a:tr h="349287">
                <a:tc>
                  <a:txBody>
                    <a:bodyPr/>
                    <a:lstStyle/>
                    <a:p>
                      <a:pPr marL="0" marR="0" algn="l">
                        <a:lnSpc>
                          <a:spcPct val="115000"/>
                        </a:lnSpc>
                        <a:spcBef>
                          <a:spcPts val="0"/>
                        </a:spcBef>
                        <a:spcAft>
                          <a:spcPts val="0"/>
                        </a:spcAft>
                      </a:pPr>
                      <a:r>
                        <a:rPr lang="en-US" sz="2000" dirty="0"/>
                        <a:t>Yamuna Basin</a:t>
                      </a:r>
                      <a:endParaRPr lang="en-US" sz="2000" dirty="0">
                        <a:latin typeface="Calibri"/>
                        <a:ea typeface="Calibri"/>
                        <a:cs typeface="Mangal"/>
                      </a:endParaRPr>
                    </a:p>
                  </a:txBody>
                  <a:tcPr marL="52619" marR="52619" marT="0" marB="0" anchor="ctr"/>
                </a:tc>
                <a:tc>
                  <a:txBody>
                    <a:bodyPr/>
                    <a:lstStyle/>
                    <a:p>
                      <a:pPr marL="0" marR="0" algn="r">
                        <a:lnSpc>
                          <a:spcPct val="115000"/>
                        </a:lnSpc>
                        <a:spcBef>
                          <a:spcPts val="0"/>
                        </a:spcBef>
                        <a:spcAft>
                          <a:spcPts val="0"/>
                        </a:spcAft>
                      </a:pPr>
                      <a:r>
                        <a:rPr lang="en-US" sz="2000" dirty="0"/>
                        <a:t>313</a:t>
                      </a:r>
                      <a:endParaRPr lang="en-US" sz="2000" dirty="0">
                        <a:latin typeface="Calibri"/>
                        <a:ea typeface="Calibri"/>
                        <a:cs typeface="Mangal"/>
                      </a:endParaRPr>
                    </a:p>
                  </a:txBody>
                  <a:tcPr marL="52619" marR="52619" marT="0" marB="0" anchor="b"/>
                </a:tc>
              </a:tr>
              <a:tr h="349287">
                <a:tc>
                  <a:txBody>
                    <a:bodyPr/>
                    <a:lstStyle/>
                    <a:p>
                      <a:pPr marL="0" marR="0">
                        <a:lnSpc>
                          <a:spcPct val="115000"/>
                        </a:lnSpc>
                        <a:spcBef>
                          <a:spcPts val="0"/>
                        </a:spcBef>
                        <a:spcAft>
                          <a:spcPts val="0"/>
                        </a:spcAft>
                      </a:pPr>
                      <a:r>
                        <a:rPr lang="en-US" sz="2000" b="1" dirty="0"/>
                        <a:t>Grand Total</a:t>
                      </a:r>
                      <a:endParaRPr lang="en-US" sz="2000" b="1" dirty="0">
                        <a:latin typeface="Calibri"/>
                        <a:ea typeface="Calibri"/>
                        <a:cs typeface="Mangal"/>
                      </a:endParaRPr>
                    </a:p>
                  </a:txBody>
                  <a:tcPr marL="52619" marR="52619" marT="0" marB="0" anchor="b"/>
                </a:tc>
                <a:tc>
                  <a:txBody>
                    <a:bodyPr/>
                    <a:lstStyle/>
                    <a:p>
                      <a:pPr marL="0" marR="0" algn="r">
                        <a:lnSpc>
                          <a:spcPct val="115000"/>
                        </a:lnSpc>
                        <a:spcBef>
                          <a:spcPts val="0"/>
                        </a:spcBef>
                        <a:spcAft>
                          <a:spcPts val="0"/>
                        </a:spcAft>
                      </a:pPr>
                      <a:r>
                        <a:rPr lang="en-US" sz="2000" b="1" dirty="0"/>
                        <a:t>1917</a:t>
                      </a:r>
                      <a:endParaRPr lang="en-US" sz="2000" b="1" dirty="0">
                        <a:latin typeface="Calibri"/>
                        <a:ea typeface="Calibri"/>
                        <a:cs typeface="Mangal"/>
                      </a:endParaRPr>
                    </a:p>
                  </a:txBody>
                  <a:tcPr marL="52619" marR="52619" marT="0" marB="0" anchor="b"/>
                </a:tc>
              </a:tr>
            </a:tbl>
          </a:graphicData>
        </a:graphic>
      </p:graphicFrame>
      <p:sp>
        <p:nvSpPr>
          <p:cNvPr id="64514" name="Rectangle 2"/>
          <p:cNvSpPr>
            <a:spLocks noChangeArrowheads="1"/>
          </p:cNvSpPr>
          <p:nvPr/>
        </p:nvSpPr>
        <p:spPr bwMode="auto">
          <a:xfrm>
            <a:off x="0" y="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600" b="1"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Basin Wise Summary of Proposed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rgbClr val="FFC000"/>
                </a:solidFill>
                <a:effectLst/>
                <a:latin typeface="Arial" pitchFamily="34" charset="0"/>
                <a:ea typeface="Times New Roman" pitchFamily="18" charset="0"/>
                <a:cs typeface="Arial" pitchFamily="34" charset="0"/>
              </a:rPr>
              <a:t>Hydrological </a:t>
            </a:r>
            <a:r>
              <a:rPr kumimoji="0" lang="en-US" sz="3600" b="1" i="0" u="none" strike="noStrike" cap="none" normalizeH="0" baseline="0" smtClean="0">
                <a:ln>
                  <a:noFill/>
                </a:ln>
                <a:solidFill>
                  <a:srgbClr val="FFC000"/>
                </a:solidFill>
                <a:effectLst/>
                <a:latin typeface="Arial" pitchFamily="34" charset="0"/>
                <a:ea typeface="Times New Roman" pitchFamily="18" charset="0"/>
                <a:cs typeface="Arial" pitchFamily="34" charset="0"/>
              </a:rPr>
              <a:t>Stations (1917)</a:t>
            </a:r>
            <a:r>
              <a:rPr kumimoji="0" lang="en-US" sz="2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600200"/>
            <a:ext cx="8305800" cy="5029200"/>
          </a:xfrm>
        </p:spPr>
        <p:txBody>
          <a:bodyPr/>
          <a:lstStyle/>
          <a:p>
            <a:pPr algn="just"/>
            <a:r>
              <a:rPr lang="en-US" b="1" smtClean="0"/>
              <a:t>Study of the effect of nature and  human interference</a:t>
            </a:r>
          </a:p>
          <a:p>
            <a:pPr algn="just"/>
            <a:r>
              <a:rPr lang="en-US" b="1" smtClean="0"/>
              <a:t>On surface water availability and its distribution</a:t>
            </a:r>
          </a:p>
          <a:p>
            <a:pPr algn="just"/>
            <a:r>
              <a:rPr lang="en-US" b="1" smtClean="0"/>
              <a:t>Research purposes</a:t>
            </a:r>
          </a:p>
          <a:p>
            <a:pPr algn="just"/>
            <a:r>
              <a:rPr lang="en-US" b="1" smtClean="0"/>
              <a:t>Estimation of periodical flow distribution during various  seasons</a:t>
            </a:r>
          </a:p>
          <a:p>
            <a:pPr algn="just"/>
            <a:r>
              <a:rPr lang="en-GB" b="1" smtClean="0"/>
              <a:t>Other purpose</a:t>
            </a:r>
            <a:endParaRPr lang="en-IN" b="1" smtClean="0"/>
          </a:p>
        </p:txBody>
      </p:sp>
      <p:sp>
        <p:nvSpPr>
          <p:cNvPr id="5" name="Title 1"/>
          <p:cNvSpPr txBox="1">
            <a:spLocks noGrp="1"/>
          </p:cNvSpPr>
          <p:nvPr>
            <p:ph type="title"/>
          </p:nvPr>
        </p:nvSpPr>
        <p:spPr>
          <a:xfrm>
            <a:off x="0" y="0"/>
            <a:ext cx="9067800" cy="1408176"/>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defRPr/>
            </a:pPr>
            <a:r>
              <a:rPr lang="en-US" sz="3600" dirty="0" smtClean="0"/>
              <a:t>Hydro-Meteorological Data Observation</a:t>
            </a:r>
            <a:r>
              <a:rPr lang="en-US" sz="3200" dirty="0" smtClean="0"/>
              <a:t/>
            </a:r>
            <a:br>
              <a:rPr lang="en-US" sz="3200" dirty="0" smtClean="0"/>
            </a:br>
            <a:r>
              <a:rPr lang="en-US" sz="3200" dirty="0" smtClean="0"/>
              <a:t>PURPOSE</a:t>
            </a:r>
            <a:endParaRPr lang="en-IN" sz="3200" dirty="0"/>
          </a:p>
        </p:txBody>
      </p:sp>
    </p:spTree>
    <p:extLst>
      <p:ext uri="{BB962C8B-B14F-4D97-AF65-F5344CB8AC3E}">
        <p14:creationId xmlns:p14="http://schemas.microsoft.com/office/powerpoint/2010/main" val="36096809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0"/>
          <a:ext cx="9143999"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0106" y="2971800"/>
            <a:ext cx="2435282" cy="923330"/>
          </a:xfrm>
          <a:prstGeom prst="rect">
            <a:avLst/>
          </a:prstGeom>
          <a:solidFill>
            <a:srgbClr val="00B050"/>
          </a:solidFill>
        </p:spPr>
        <p:txBody>
          <a:bodyPr wrap="none">
            <a:spAutoFit/>
          </a:bodyPr>
          <a:lstStyle/>
          <a:p>
            <a:pPr algn="ctr">
              <a:defRPr/>
            </a:pPr>
            <a:r>
              <a:rPr lang="en-US" sz="5400" b="1" spc="100" dirty="0">
                <a:ln w="18000">
                  <a:solidFill>
                    <a:schemeClr val="accent1">
                      <a:satMod val="200000"/>
                      <a:tint val="72000"/>
                    </a:schemeClr>
                  </a:solidFill>
                  <a:prstDash val="solid"/>
                </a:ln>
                <a:solidFill>
                  <a:srgbClr val="FFC000">
                    <a:alpha val="5700"/>
                  </a:srgbClr>
                </a:solidFill>
                <a:effectLst>
                  <a:outerShdw blurRad="25000" dist="20000" dir="16020000" algn="tl">
                    <a:schemeClr val="accent1">
                      <a:satMod val="200000"/>
                      <a:shade val="1000"/>
                      <a:alpha val="60000"/>
                    </a:schemeClr>
                  </a:outerShdw>
                </a:effectLst>
              </a:rPr>
              <a:t>Thanks</a:t>
            </a:r>
          </a:p>
        </p:txBody>
      </p:sp>
    </p:spTree>
    <p:extLst>
      <p:ext uri="{BB962C8B-B14F-4D97-AF65-F5344CB8AC3E}">
        <p14:creationId xmlns:p14="http://schemas.microsoft.com/office/powerpoint/2010/main" val="33536068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304800"/>
          <a:ext cx="8382000" cy="6248411"/>
        </p:xfrm>
        <a:graphic>
          <a:graphicData uri="http://schemas.openxmlformats.org/drawingml/2006/table">
            <a:tbl>
              <a:tblPr/>
              <a:tblGrid>
                <a:gridCol w="974991"/>
                <a:gridCol w="7407009"/>
              </a:tblGrid>
              <a:tr h="1133210">
                <a:tc gridSpan="2">
                  <a:txBody>
                    <a:bodyPr/>
                    <a:lstStyle/>
                    <a:p>
                      <a:pPr marL="0" marR="0" algn="ctr">
                        <a:lnSpc>
                          <a:spcPct val="105000"/>
                        </a:lnSpc>
                        <a:spcBef>
                          <a:spcPts val="0"/>
                        </a:spcBef>
                        <a:spcAft>
                          <a:spcPts val="0"/>
                        </a:spcAft>
                      </a:pPr>
                      <a:r>
                        <a:rPr lang="en-US" sz="1800" b="1" u="sng" dirty="0">
                          <a:latin typeface="Calibri"/>
                          <a:ea typeface="Times New Roman"/>
                          <a:cs typeface="Arial"/>
                        </a:rPr>
                        <a:t/>
                      </a:r>
                      <a:br>
                        <a:rPr lang="en-US" sz="1800" b="1" u="sng" dirty="0">
                          <a:latin typeface="Calibri"/>
                          <a:ea typeface="Times New Roman"/>
                          <a:cs typeface="Arial"/>
                        </a:rPr>
                      </a:br>
                      <a:endParaRPr lang="en-US" sz="1800" dirty="0">
                        <a:latin typeface="Cambria"/>
                        <a:ea typeface="Times New Roman"/>
                        <a:cs typeface="Mangal"/>
                      </a:endParaRPr>
                    </a:p>
                    <a:p>
                      <a:pPr marL="0" marR="0" algn="ctr">
                        <a:lnSpc>
                          <a:spcPct val="105000"/>
                        </a:lnSpc>
                        <a:spcBef>
                          <a:spcPts val="0"/>
                        </a:spcBef>
                        <a:spcAft>
                          <a:spcPts val="0"/>
                        </a:spcAft>
                      </a:pPr>
                      <a:r>
                        <a:rPr lang="en-US" sz="1800" b="1" dirty="0">
                          <a:solidFill>
                            <a:srgbClr val="000000"/>
                          </a:solidFill>
                          <a:latin typeface="Calibri"/>
                          <a:ea typeface="Times New Roman"/>
                          <a:cs typeface="Mangal"/>
                        </a:rPr>
                        <a:t>Symbol used for Stations</a:t>
                      </a:r>
                      <a:endParaRPr lang="en-US" sz="1800" dirty="0">
                        <a:latin typeface="Cambria"/>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93477">
                <a:tc>
                  <a:txBody>
                    <a:bodyPr/>
                    <a:lstStyle/>
                    <a:p>
                      <a:pPr marL="0" marR="0">
                        <a:lnSpc>
                          <a:spcPct val="105000"/>
                        </a:lnSpc>
                        <a:spcBef>
                          <a:spcPts val="0"/>
                        </a:spcBef>
                        <a:spcAft>
                          <a:spcPts val="0"/>
                        </a:spcAft>
                      </a:pPr>
                      <a:r>
                        <a:rPr lang="en-US" sz="1800">
                          <a:solidFill>
                            <a:srgbClr val="000000"/>
                          </a:solidFill>
                          <a:latin typeface="Calibri"/>
                          <a:ea typeface="Times New Roman"/>
                          <a:cs typeface="Mangal"/>
                        </a:rPr>
                        <a:t>Rf</a:t>
                      </a:r>
                      <a:endParaRPr lang="en-US" sz="1800">
                        <a:latin typeface="Cambria"/>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800">
                          <a:solidFill>
                            <a:srgbClr val="000000"/>
                          </a:solidFill>
                          <a:latin typeface="Calibri"/>
                          <a:ea typeface="Times New Roman"/>
                          <a:cs typeface="Mangal"/>
                        </a:rPr>
                        <a:t>Rainfall</a:t>
                      </a:r>
                      <a:endParaRPr lang="en-US" sz="1800">
                        <a:latin typeface="Cambria"/>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477">
                <a:tc>
                  <a:txBody>
                    <a:bodyPr/>
                    <a:lstStyle/>
                    <a:p>
                      <a:pPr marL="0" marR="0">
                        <a:lnSpc>
                          <a:spcPct val="105000"/>
                        </a:lnSpc>
                        <a:spcBef>
                          <a:spcPts val="0"/>
                        </a:spcBef>
                        <a:spcAft>
                          <a:spcPts val="0"/>
                        </a:spcAft>
                      </a:pPr>
                      <a:r>
                        <a:rPr lang="en-US" sz="1800">
                          <a:solidFill>
                            <a:srgbClr val="000000"/>
                          </a:solidFill>
                          <a:latin typeface="Calibri"/>
                          <a:ea typeface="Times New Roman"/>
                          <a:cs typeface="Mangal"/>
                        </a:rPr>
                        <a:t>Rf (T)</a:t>
                      </a:r>
                      <a:endParaRPr lang="en-US" sz="1800">
                        <a:latin typeface="Cambria"/>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800">
                          <a:solidFill>
                            <a:srgbClr val="000000"/>
                          </a:solidFill>
                          <a:latin typeface="Calibri"/>
                          <a:ea typeface="Times New Roman"/>
                          <a:cs typeface="Mangal"/>
                        </a:rPr>
                        <a:t>Rainfall Telemetry station</a:t>
                      </a:r>
                      <a:endParaRPr lang="en-US" sz="1800">
                        <a:latin typeface="Cambria"/>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477">
                <a:tc>
                  <a:txBody>
                    <a:bodyPr/>
                    <a:lstStyle/>
                    <a:p>
                      <a:pPr marL="0" marR="0">
                        <a:lnSpc>
                          <a:spcPct val="105000"/>
                        </a:lnSpc>
                        <a:spcBef>
                          <a:spcPts val="0"/>
                        </a:spcBef>
                        <a:spcAft>
                          <a:spcPts val="0"/>
                        </a:spcAft>
                      </a:pPr>
                      <a:r>
                        <a:rPr lang="en-US" sz="1800">
                          <a:solidFill>
                            <a:srgbClr val="000000"/>
                          </a:solidFill>
                          <a:latin typeface="Calibri"/>
                          <a:ea typeface="Times New Roman"/>
                          <a:cs typeface="Mangal"/>
                        </a:rPr>
                        <a:t>Mt</a:t>
                      </a:r>
                      <a:endParaRPr lang="en-US" sz="1800">
                        <a:latin typeface="Cambria"/>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800">
                          <a:solidFill>
                            <a:srgbClr val="000000"/>
                          </a:solidFill>
                          <a:latin typeface="Calibri"/>
                          <a:ea typeface="Times New Roman"/>
                          <a:cs typeface="Mangal"/>
                        </a:rPr>
                        <a:t>Max/Min Temperature or Air Temperature</a:t>
                      </a:r>
                      <a:endParaRPr lang="en-US" sz="1800">
                        <a:latin typeface="Cambria"/>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477">
                <a:tc>
                  <a:txBody>
                    <a:bodyPr/>
                    <a:lstStyle/>
                    <a:p>
                      <a:pPr marL="0" marR="0">
                        <a:lnSpc>
                          <a:spcPct val="105000"/>
                        </a:lnSpc>
                        <a:spcBef>
                          <a:spcPts val="0"/>
                        </a:spcBef>
                        <a:spcAft>
                          <a:spcPts val="0"/>
                        </a:spcAft>
                      </a:pPr>
                      <a:r>
                        <a:rPr lang="en-US" sz="1800">
                          <a:solidFill>
                            <a:srgbClr val="000000"/>
                          </a:solidFill>
                          <a:latin typeface="Calibri"/>
                          <a:ea typeface="Times New Roman"/>
                          <a:cs typeface="Mangal"/>
                        </a:rPr>
                        <a:t>Hu</a:t>
                      </a:r>
                      <a:endParaRPr lang="en-US" sz="1800">
                        <a:latin typeface="Cambria"/>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800">
                          <a:solidFill>
                            <a:srgbClr val="000000"/>
                          </a:solidFill>
                          <a:latin typeface="Calibri"/>
                          <a:ea typeface="Times New Roman"/>
                          <a:cs typeface="Mangal"/>
                        </a:rPr>
                        <a:t>Humidity</a:t>
                      </a:r>
                      <a:endParaRPr lang="en-US" sz="1800">
                        <a:latin typeface="Cambria"/>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477">
                <a:tc>
                  <a:txBody>
                    <a:bodyPr/>
                    <a:lstStyle/>
                    <a:p>
                      <a:pPr marL="0" marR="0">
                        <a:lnSpc>
                          <a:spcPct val="105000"/>
                        </a:lnSpc>
                        <a:spcBef>
                          <a:spcPts val="0"/>
                        </a:spcBef>
                        <a:spcAft>
                          <a:spcPts val="0"/>
                        </a:spcAft>
                      </a:pPr>
                      <a:r>
                        <a:rPr lang="en-US" sz="1800">
                          <a:solidFill>
                            <a:srgbClr val="000000"/>
                          </a:solidFill>
                          <a:latin typeface="Calibri"/>
                          <a:ea typeface="Times New Roman"/>
                          <a:cs typeface="Mangal"/>
                        </a:rPr>
                        <a:t>Ss</a:t>
                      </a:r>
                      <a:endParaRPr lang="en-US" sz="1800">
                        <a:latin typeface="Cambria"/>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800">
                          <a:solidFill>
                            <a:srgbClr val="000000"/>
                          </a:solidFill>
                          <a:latin typeface="Calibri"/>
                          <a:ea typeface="Times New Roman"/>
                          <a:cs typeface="Mangal"/>
                        </a:rPr>
                        <a:t>Sunshine</a:t>
                      </a:r>
                      <a:endParaRPr lang="en-US" sz="1800">
                        <a:latin typeface="Cambria"/>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477">
                <a:tc>
                  <a:txBody>
                    <a:bodyPr/>
                    <a:lstStyle/>
                    <a:p>
                      <a:pPr marL="0" marR="0">
                        <a:lnSpc>
                          <a:spcPct val="105000"/>
                        </a:lnSpc>
                        <a:spcBef>
                          <a:spcPts val="0"/>
                        </a:spcBef>
                        <a:spcAft>
                          <a:spcPts val="0"/>
                        </a:spcAft>
                      </a:pPr>
                      <a:r>
                        <a:rPr lang="en-US" sz="1800">
                          <a:solidFill>
                            <a:srgbClr val="000000"/>
                          </a:solidFill>
                          <a:latin typeface="Calibri"/>
                          <a:ea typeface="Times New Roman"/>
                          <a:cs typeface="Mangal"/>
                        </a:rPr>
                        <a:t>Pe</a:t>
                      </a:r>
                      <a:endParaRPr lang="en-US" sz="1800">
                        <a:latin typeface="Cambria"/>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800">
                          <a:solidFill>
                            <a:srgbClr val="000000"/>
                          </a:solidFill>
                          <a:latin typeface="Calibri"/>
                          <a:ea typeface="Times New Roman"/>
                          <a:cs typeface="Mangal"/>
                        </a:rPr>
                        <a:t>Pan-evaporation</a:t>
                      </a:r>
                      <a:endParaRPr lang="en-US" sz="1800">
                        <a:latin typeface="Cambria"/>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477">
                <a:tc>
                  <a:txBody>
                    <a:bodyPr/>
                    <a:lstStyle/>
                    <a:p>
                      <a:pPr marL="0" marR="0">
                        <a:lnSpc>
                          <a:spcPct val="105000"/>
                        </a:lnSpc>
                        <a:spcBef>
                          <a:spcPts val="0"/>
                        </a:spcBef>
                        <a:spcAft>
                          <a:spcPts val="0"/>
                        </a:spcAft>
                      </a:pPr>
                      <a:r>
                        <a:rPr lang="en-US" sz="1800">
                          <a:solidFill>
                            <a:srgbClr val="000000"/>
                          </a:solidFill>
                          <a:latin typeface="Calibri"/>
                          <a:ea typeface="Times New Roman"/>
                          <a:cs typeface="Mangal"/>
                        </a:rPr>
                        <a:t>Wv</a:t>
                      </a:r>
                      <a:endParaRPr lang="en-US" sz="1800">
                        <a:latin typeface="Cambria"/>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800">
                          <a:solidFill>
                            <a:srgbClr val="000000"/>
                          </a:solidFill>
                          <a:latin typeface="Calibri"/>
                          <a:ea typeface="Times New Roman"/>
                          <a:cs typeface="Mangal"/>
                        </a:rPr>
                        <a:t>Wind Speed and Wind Direction </a:t>
                      </a:r>
                      <a:endParaRPr lang="en-US" sz="1800">
                        <a:latin typeface="Cambria"/>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477">
                <a:tc>
                  <a:txBody>
                    <a:bodyPr/>
                    <a:lstStyle/>
                    <a:p>
                      <a:pPr marL="0" marR="0">
                        <a:lnSpc>
                          <a:spcPct val="105000"/>
                        </a:lnSpc>
                        <a:spcBef>
                          <a:spcPts val="0"/>
                        </a:spcBef>
                        <a:spcAft>
                          <a:spcPts val="0"/>
                        </a:spcAft>
                      </a:pPr>
                      <a:r>
                        <a:rPr lang="en-US" sz="1800">
                          <a:solidFill>
                            <a:srgbClr val="000000"/>
                          </a:solidFill>
                          <a:latin typeface="Calibri"/>
                          <a:ea typeface="Times New Roman"/>
                          <a:cs typeface="Mangal"/>
                        </a:rPr>
                        <a:t>Sg</a:t>
                      </a:r>
                      <a:endParaRPr lang="en-US" sz="1800">
                        <a:latin typeface="Cambria"/>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800" dirty="0">
                          <a:solidFill>
                            <a:srgbClr val="000000"/>
                          </a:solidFill>
                          <a:latin typeface="Calibri"/>
                          <a:ea typeface="Times New Roman"/>
                          <a:cs typeface="Mangal"/>
                        </a:rPr>
                        <a:t>Snow Gauge</a:t>
                      </a:r>
                      <a:endParaRPr lang="en-US" sz="1800" dirty="0">
                        <a:latin typeface="Cambria"/>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477">
                <a:tc>
                  <a:txBody>
                    <a:bodyPr/>
                    <a:lstStyle/>
                    <a:p>
                      <a:pPr marL="0" marR="0">
                        <a:lnSpc>
                          <a:spcPct val="105000"/>
                        </a:lnSpc>
                        <a:spcBef>
                          <a:spcPts val="0"/>
                        </a:spcBef>
                        <a:spcAft>
                          <a:spcPts val="0"/>
                        </a:spcAft>
                      </a:pPr>
                      <a:r>
                        <a:rPr lang="en-US" sz="1800">
                          <a:solidFill>
                            <a:srgbClr val="000000"/>
                          </a:solidFill>
                          <a:latin typeface="Calibri"/>
                          <a:ea typeface="Times New Roman"/>
                          <a:cs typeface="Mangal"/>
                        </a:rPr>
                        <a:t>Ar</a:t>
                      </a:r>
                      <a:endParaRPr lang="en-US" sz="1800">
                        <a:latin typeface="Cambria"/>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800">
                          <a:solidFill>
                            <a:srgbClr val="000000"/>
                          </a:solidFill>
                          <a:latin typeface="Calibri"/>
                          <a:ea typeface="Times New Roman"/>
                          <a:cs typeface="Mangal"/>
                        </a:rPr>
                        <a:t>Automatic Raingauge/SRRG</a:t>
                      </a:r>
                      <a:endParaRPr lang="en-US" sz="1800">
                        <a:latin typeface="Cambria"/>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477">
                <a:tc>
                  <a:txBody>
                    <a:bodyPr/>
                    <a:lstStyle/>
                    <a:p>
                      <a:pPr marL="0" marR="0">
                        <a:lnSpc>
                          <a:spcPct val="105000"/>
                        </a:lnSpc>
                        <a:spcBef>
                          <a:spcPts val="0"/>
                        </a:spcBef>
                        <a:spcAft>
                          <a:spcPts val="0"/>
                        </a:spcAft>
                      </a:pPr>
                      <a:r>
                        <a:rPr lang="en-US" sz="1800">
                          <a:solidFill>
                            <a:srgbClr val="000000"/>
                          </a:solidFill>
                          <a:latin typeface="Calibri"/>
                          <a:ea typeface="Times New Roman"/>
                          <a:cs typeface="Mangal"/>
                        </a:rPr>
                        <a:t>Fcs</a:t>
                      </a:r>
                      <a:endParaRPr lang="en-US" sz="1800">
                        <a:latin typeface="Cambria"/>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800">
                          <a:solidFill>
                            <a:srgbClr val="000000"/>
                          </a:solidFill>
                          <a:latin typeface="Calibri"/>
                          <a:ea typeface="Times New Roman"/>
                          <a:cs typeface="Mangal"/>
                        </a:rPr>
                        <a:t>Full Climatic Station/Automatic Weather Station</a:t>
                      </a:r>
                      <a:endParaRPr lang="en-US" sz="1800">
                        <a:latin typeface="Cambria"/>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477">
                <a:tc>
                  <a:txBody>
                    <a:bodyPr/>
                    <a:lstStyle/>
                    <a:p>
                      <a:pPr marL="0" marR="0">
                        <a:lnSpc>
                          <a:spcPct val="105000"/>
                        </a:lnSpc>
                        <a:spcBef>
                          <a:spcPts val="0"/>
                        </a:spcBef>
                        <a:spcAft>
                          <a:spcPts val="0"/>
                        </a:spcAft>
                      </a:pPr>
                      <a:r>
                        <a:rPr lang="en-US" sz="1800">
                          <a:solidFill>
                            <a:srgbClr val="000000"/>
                          </a:solidFill>
                          <a:latin typeface="Calibri"/>
                          <a:ea typeface="Times New Roman"/>
                          <a:cs typeface="Mangal"/>
                        </a:rPr>
                        <a:t>HO</a:t>
                      </a:r>
                      <a:endParaRPr lang="en-US" sz="1800">
                        <a:latin typeface="Cambria"/>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800">
                          <a:solidFill>
                            <a:srgbClr val="000000"/>
                          </a:solidFill>
                          <a:latin typeface="Calibri"/>
                          <a:ea typeface="Times New Roman"/>
                          <a:cs typeface="Mangal"/>
                        </a:rPr>
                        <a:t>Hydrological Observation Station</a:t>
                      </a:r>
                      <a:endParaRPr lang="en-US" sz="1800">
                        <a:latin typeface="Cambria"/>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477">
                <a:tc>
                  <a:txBody>
                    <a:bodyPr/>
                    <a:lstStyle/>
                    <a:p>
                      <a:pPr marL="0" marR="0">
                        <a:lnSpc>
                          <a:spcPct val="105000"/>
                        </a:lnSpc>
                        <a:spcBef>
                          <a:spcPts val="0"/>
                        </a:spcBef>
                        <a:spcAft>
                          <a:spcPts val="0"/>
                        </a:spcAft>
                      </a:pPr>
                      <a:r>
                        <a:rPr lang="en-US" sz="1800">
                          <a:solidFill>
                            <a:srgbClr val="000000"/>
                          </a:solidFill>
                          <a:latin typeface="Calibri"/>
                          <a:ea typeface="Times New Roman"/>
                          <a:cs typeface="Mangal"/>
                        </a:rPr>
                        <a:t>FF</a:t>
                      </a:r>
                      <a:endParaRPr lang="en-US" sz="1800">
                        <a:latin typeface="Cambria"/>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800">
                          <a:solidFill>
                            <a:srgbClr val="000000"/>
                          </a:solidFill>
                          <a:latin typeface="Calibri"/>
                          <a:ea typeface="Times New Roman"/>
                          <a:cs typeface="Mangal"/>
                        </a:rPr>
                        <a:t>Flood Forecasting Station</a:t>
                      </a:r>
                      <a:endParaRPr lang="en-US" sz="1800">
                        <a:latin typeface="Cambria"/>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477">
                <a:tc>
                  <a:txBody>
                    <a:bodyPr/>
                    <a:lstStyle/>
                    <a:p>
                      <a:pPr marL="0" marR="0">
                        <a:lnSpc>
                          <a:spcPct val="105000"/>
                        </a:lnSpc>
                        <a:spcBef>
                          <a:spcPts val="0"/>
                        </a:spcBef>
                        <a:spcAft>
                          <a:spcPts val="0"/>
                        </a:spcAft>
                      </a:pPr>
                      <a:r>
                        <a:rPr lang="en-US" sz="1800">
                          <a:solidFill>
                            <a:srgbClr val="000000"/>
                          </a:solidFill>
                          <a:latin typeface="Calibri"/>
                          <a:ea typeface="Times New Roman"/>
                          <a:cs typeface="Mangal"/>
                        </a:rPr>
                        <a:t>HOIW</a:t>
                      </a:r>
                      <a:endParaRPr lang="en-US" sz="1800">
                        <a:latin typeface="Cambria"/>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800" dirty="0">
                          <a:solidFill>
                            <a:srgbClr val="000000"/>
                          </a:solidFill>
                          <a:latin typeface="Calibri"/>
                          <a:ea typeface="Times New Roman"/>
                          <a:cs typeface="Mangal"/>
                        </a:rPr>
                        <a:t>Hydrological Observation Station for Investigation Works</a:t>
                      </a:r>
                      <a:endParaRPr lang="en-US" sz="1800" dirty="0">
                        <a:latin typeface="Cambria"/>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447799"/>
          </a:xfrm>
        </p:spPr>
        <p:txBody>
          <a:bodyPr rtlCol="0">
            <a:normAutofit/>
          </a:bodyPr>
          <a:lstStyle/>
          <a:p>
            <a:pPr fontAlgn="auto">
              <a:spcAft>
                <a:spcPts val="0"/>
              </a:spcAft>
              <a:defRPr/>
            </a:pPr>
            <a:r>
              <a:rPr lang="en-US" sz="3600" dirty="0"/>
              <a:t>Hydro-Meteorological </a:t>
            </a:r>
            <a:r>
              <a:rPr lang="en-US" sz="3600" dirty="0" smtClean="0"/>
              <a:t>Observation</a:t>
            </a:r>
            <a:br>
              <a:rPr lang="en-US" sz="3600" dirty="0" smtClean="0"/>
            </a:br>
            <a:r>
              <a:rPr lang="en-US" sz="3600" dirty="0" smtClean="0"/>
              <a:t>Parameters</a:t>
            </a:r>
            <a:endParaRPr lang="en-IN" sz="3600" dirty="0"/>
          </a:p>
        </p:txBody>
      </p:sp>
      <p:sp>
        <p:nvSpPr>
          <p:cNvPr id="8195" name="Content Placeholder 2"/>
          <p:cNvSpPr>
            <a:spLocks noGrp="1"/>
          </p:cNvSpPr>
          <p:nvPr>
            <p:ph idx="1"/>
          </p:nvPr>
        </p:nvSpPr>
        <p:spPr>
          <a:xfrm>
            <a:off x="685800" y="1752600"/>
            <a:ext cx="8193088" cy="4459287"/>
          </a:xfrm>
        </p:spPr>
        <p:txBody>
          <a:bodyPr rtlCol="0">
            <a:normAutofit fontScale="92500" lnSpcReduction="10000"/>
          </a:bodyPr>
          <a:lstStyle/>
          <a:p>
            <a:pPr fontAlgn="auto">
              <a:spcAft>
                <a:spcPts val="0"/>
              </a:spcAft>
              <a:buFont typeface="Wingdings" pitchFamily="2" charset="2"/>
              <a:buChar char="Ø"/>
              <a:defRPr/>
            </a:pPr>
            <a:r>
              <a:rPr lang="en-GB" b="1" dirty="0" smtClean="0"/>
              <a:t>Water Level (Gauge)</a:t>
            </a:r>
          </a:p>
          <a:p>
            <a:pPr marL="118872" indent="0" fontAlgn="auto">
              <a:spcAft>
                <a:spcPts val="0"/>
              </a:spcAft>
              <a:buNone/>
              <a:defRPr/>
            </a:pPr>
            <a:endParaRPr lang="en-GB" b="1" dirty="0" smtClean="0"/>
          </a:p>
          <a:p>
            <a:pPr fontAlgn="auto">
              <a:spcAft>
                <a:spcPts val="0"/>
              </a:spcAft>
              <a:buFont typeface="Wingdings" pitchFamily="2" charset="2"/>
              <a:buChar char="Ø"/>
              <a:defRPr/>
            </a:pPr>
            <a:r>
              <a:rPr lang="en-GB" b="1" dirty="0" smtClean="0"/>
              <a:t>Discharge or Flow </a:t>
            </a:r>
          </a:p>
          <a:p>
            <a:pPr marL="118872" indent="0" fontAlgn="auto">
              <a:spcAft>
                <a:spcPts val="0"/>
              </a:spcAft>
              <a:buNone/>
              <a:defRPr/>
            </a:pPr>
            <a:endParaRPr lang="en-GB" b="1" dirty="0" smtClean="0"/>
          </a:p>
          <a:p>
            <a:pPr fontAlgn="auto">
              <a:spcAft>
                <a:spcPts val="0"/>
              </a:spcAft>
              <a:buFont typeface="Wingdings" pitchFamily="2" charset="2"/>
              <a:buChar char="Ø"/>
              <a:defRPr/>
            </a:pPr>
            <a:r>
              <a:rPr lang="en-GB" b="1" dirty="0" smtClean="0"/>
              <a:t>Water Quality</a:t>
            </a:r>
          </a:p>
          <a:p>
            <a:pPr fontAlgn="auto">
              <a:spcAft>
                <a:spcPts val="0"/>
              </a:spcAft>
              <a:buFont typeface="Wingdings" pitchFamily="2" charset="2"/>
              <a:buChar char="Ø"/>
              <a:defRPr/>
            </a:pPr>
            <a:endParaRPr lang="en-GB" b="1" dirty="0" smtClean="0"/>
          </a:p>
          <a:p>
            <a:pPr fontAlgn="auto">
              <a:spcAft>
                <a:spcPts val="0"/>
              </a:spcAft>
              <a:buFont typeface="Wingdings" pitchFamily="2" charset="2"/>
              <a:buChar char="Ø"/>
              <a:defRPr/>
            </a:pPr>
            <a:r>
              <a:rPr lang="en-GB" b="1" dirty="0" smtClean="0"/>
              <a:t>Silt </a:t>
            </a:r>
          </a:p>
          <a:p>
            <a:pPr fontAlgn="auto">
              <a:spcAft>
                <a:spcPts val="0"/>
              </a:spcAft>
              <a:buFont typeface="Wingdings" pitchFamily="2" charset="2"/>
              <a:buChar char="Ø"/>
              <a:defRPr/>
            </a:pPr>
            <a:endParaRPr lang="en-GB" b="1" dirty="0" smtClean="0"/>
          </a:p>
          <a:p>
            <a:pPr fontAlgn="auto">
              <a:spcAft>
                <a:spcPts val="0"/>
              </a:spcAft>
              <a:buFont typeface="Wingdings" pitchFamily="2" charset="2"/>
              <a:buChar char="Ø"/>
              <a:defRPr/>
            </a:pPr>
            <a:r>
              <a:rPr lang="en-GB" b="1" dirty="0" smtClean="0"/>
              <a:t>Selected Meteorological parameters including snow observations</a:t>
            </a:r>
            <a:endParaRPr lang="en-IN" b="1" dirty="0" smtClean="0"/>
          </a:p>
        </p:txBody>
      </p:sp>
    </p:spTree>
    <p:extLst>
      <p:ext uri="{BB962C8B-B14F-4D97-AF65-F5344CB8AC3E}">
        <p14:creationId xmlns:p14="http://schemas.microsoft.com/office/powerpoint/2010/main" val="1158063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545" y="0"/>
            <a:ext cx="8943975" cy="1538287"/>
          </a:xfrm>
        </p:spPr>
        <p:txBody>
          <a:bodyPr rtlCol="0">
            <a:normAutofit/>
          </a:bodyPr>
          <a:lstStyle/>
          <a:p>
            <a:pPr>
              <a:defRPr/>
            </a:pPr>
            <a:r>
              <a:rPr lang="en-US" sz="3600" dirty="0"/>
              <a:t>Hydro-Meteorological </a:t>
            </a:r>
            <a:r>
              <a:rPr lang="en-US" sz="3600" dirty="0" smtClean="0"/>
              <a:t>Observation NETWORK</a:t>
            </a:r>
            <a:endParaRPr lang="en-IN" sz="3600" dirty="0"/>
          </a:p>
        </p:txBody>
      </p:sp>
      <p:sp>
        <p:nvSpPr>
          <p:cNvPr id="8195" name="Content Placeholder 2"/>
          <p:cNvSpPr>
            <a:spLocks noGrp="1"/>
          </p:cNvSpPr>
          <p:nvPr>
            <p:ph idx="1"/>
          </p:nvPr>
        </p:nvSpPr>
        <p:spPr>
          <a:xfrm>
            <a:off x="381000" y="1676400"/>
            <a:ext cx="8458200" cy="4953000"/>
          </a:xfrm>
        </p:spPr>
        <p:txBody>
          <a:bodyPr/>
          <a:lstStyle/>
          <a:p>
            <a:pPr marL="0" indent="0" algn="just">
              <a:buFont typeface="Wingdings" pitchFamily="2" charset="2"/>
              <a:buNone/>
            </a:pPr>
            <a:r>
              <a:rPr lang="en-IN" b="1" smtClean="0">
                <a:solidFill>
                  <a:srgbClr val="0000FF"/>
                </a:solidFill>
              </a:rPr>
              <a:t>Hydrological network optimization </a:t>
            </a:r>
            <a:r>
              <a:rPr lang="en-IN" b="1" smtClean="0"/>
              <a:t>is a slow and evolutionary process, starting with a minimum number of stations, and increasing gradually (as necessary) until an optimum network is attained. An optimum network is achieved when the amount and quality of data collected and information processed is economically justifiable and it meets the users’ needs</a:t>
            </a:r>
          </a:p>
        </p:txBody>
      </p:sp>
    </p:spTree>
    <p:extLst>
      <p:ext uri="{BB962C8B-B14F-4D97-AF65-F5344CB8AC3E}">
        <p14:creationId xmlns:p14="http://schemas.microsoft.com/office/powerpoint/2010/main" val="1198222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0"/>
            <a:ext cx="8763000" cy="4611687"/>
          </a:xfrm>
        </p:spPr>
        <p:txBody>
          <a:bodyPr rtlCol="0">
            <a:normAutofit/>
          </a:bodyPr>
          <a:lstStyle/>
          <a:p>
            <a:pPr fontAlgn="auto">
              <a:spcAft>
                <a:spcPts val="0"/>
              </a:spcAft>
              <a:buFont typeface="Arial" pitchFamily="34" charset="0"/>
              <a:buChar char="•"/>
              <a:defRPr/>
            </a:pPr>
            <a:r>
              <a:rPr lang="en-IN" b="1" dirty="0" smtClean="0">
                <a:solidFill>
                  <a:srgbClr val="0000FF"/>
                </a:solidFill>
              </a:rPr>
              <a:t>Hydro-meteorological observation network in a basin depends on:</a:t>
            </a:r>
          </a:p>
          <a:p>
            <a:pPr marL="118872" indent="0" fontAlgn="auto">
              <a:spcAft>
                <a:spcPts val="0"/>
              </a:spcAft>
              <a:buNone/>
              <a:defRPr/>
            </a:pPr>
            <a:endParaRPr lang="en-IN" b="1" dirty="0" smtClean="0">
              <a:solidFill>
                <a:srgbClr val="0000FF"/>
              </a:solidFill>
            </a:endParaRPr>
          </a:p>
          <a:p>
            <a:pPr fontAlgn="auto">
              <a:spcAft>
                <a:spcPts val="0"/>
              </a:spcAft>
              <a:buFont typeface="Wingdings" pitchFamily="2" charset="2"/>
              <a:buChar char="Ø"/>
              <a:defRPr/>
            </a:pPr>
            <a:r>
              <a:rPr lang="en-IN" b="1" dirty="0" smtClean="0"/>
              <a:t>Purpose or objective</a:t>
            </a:r>
          </a:p>
          <a:p>
            <a:pPr marL="118872" indent="0" fontAlgn="auto">
              <a:spcAft>
                <a:spcPts val="0"/>
              </a:spcAft>
              <a:buNone/>
              <a:defRPr/>
            </a:pPr>
            <a:endParaRPr lang="en-IN" b="1" dirty="0" smtClean="0"/>
          </a:p>
          <a:p>
            <a:pPr fontAlgn="auto">
              <a:spcAft>
                <a:spcPts val="0"/>
              </a:spcAft>
              <a:buFont typeface="Wingdings" pitchFamily="2" charset="2"/>
              <a:buChar char="Ø"/>
              <a:defRPr/>
            </a:pPr>
            <a:r>
              <a:rPr lang="en-IN" b="1" dirty="0" smtClean="0"/>
              <a:t>Terrain or Physiographic region in the basin</a:t>
            </a:r>
          </a:p>
        </p:txBody>
      </p:sp>
      <p:sp>
        <p:nvSpPr>
          <p:cNvPr id="5" name="Title 1"/>
          <p:cNvSpPr>
            <a:spLocks noGrp="1"/>
          </p:cNvSpPr>
          <p:nvPr>
            <p:ph type="title"/>
          </p:nvPr>
        </p:nvSpPr>
        <p:spPr>
          <a:xfrm>
            <a:off x="0" y="0"/>
            <a:ext cx="9144000" cy="1408176"/>
          </a:xfrm>
        </p:spPr>
        <p:txBody>
          <a:bodyPr rtlCol="0">
            <a:normAutofit/>
          </a:bodyPr>
          <a:lstStyle/>
          <a:p>
            <a:pPr>
              <a:defRPr/>
            </a:pPr>
            <a:r>
              <a:rPr lang="en-US" sz="3600" dirty="0"/>
              <a:t>Hydro-Meteorological </a:t>
            </a:r>
            <a:r>
              <a:rPr lang="en-US" sz="3600" dirty="0" smtClean="0"/>
              <a:t>Observation NETWORK</a:t>
            </a:r>
            <a:endParaRPr lang="en-IN" sz="3600" dirty="0"/>
          </a:p>
        </p:txBody>
      </p:sp>
    </p:spTree>
    <p:extLst>
      <p:ext uri="{BB962C8B-B14F-4D97-AF65-F5344CB8AC3E}">
        <p14:creationId xmlns:p14="http://schemas.microsoft.com/office/powerpoint/2010/main" val="2916647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42555561"/>
              </p:ext>
            </p:extLst>
          </p:nvPr>
        </p:nvGraphicFramePr>
        <p:xfrm>
          <a:off x="76200" y="1524000"/>
          <a:ext cx="8991601" cy="5157392"/>
        </p:xfrm>
        <a:graphic>
          <a:graphicData uri="http://schemas.openxmlformats.org/drawingml/2006/table">
            <a:tbl>
              <a:tblPr firstRow="1" firstCol="1" bandRow="1">
                <a:tableStyleId>{D7AC3CCA-C797-4891-BE02-D94E43425B78}</a:tableStyleId>
              </a:tblPr>
              <a:tblGrid>
                <a:gridCol w="480009"/>
                <a:gridCol w="1412959"/>
                <a:gridCol w="1051184"/>
                <a:gridCol w="1061198"/>
                <a:gridCol w="1246381"/>
                <a:gridCol w="795717"/>
                <a:gridCol w="1432290"/>
                <a:gridCol w="1511863"/>
              </a:tblGrid>
              <a:tr h="381000">
                <a:tc rowSpan="3">
                  <a:txBody>
                    <a:bodyPr/>
                    <a:lstStyle/>
                    <a:p>
                      <a:pPr algn="ctr">
                        <a:lnSpc>
                          <a:spcPct val="115000"/>
                        </a:lnSpc>
                        <a:spcAft>
                          <a:spcPts val="0"/>
                        </a:spcAft>
                      </a:pPr>
                      <a:r>
                        <a:rPr lang="en-IN" sz="1800" dirty="0">
                          <a:effectLst/>
                        </a:rPr>
                        <a:t>S </a:t>
                      </a:r>
                      <a:r>
                        <a:rPr lang="en-IN" sz="1800" dirty="0" smtClean="0">
                          <a:effectLst/>
                        </a:rPr>
                        <a:t>N</a:t>
                      </a:r>
                      <a:endParaRPr lang="en-IN" sz="1800" b="1" dirty="0">
                        <a:solidFill>
                          <a:srgbClr val="FF0000"/>
                        </a:solidFill>
                        <a:effectLst/>
                        <a:latin typeface="Calibri"/>
                        <a:ea typeface="Calibri"/>
                        <a:cs typeface="Mangal"/>
                      </a:endParaRPr>
                    </a:p>
                    <a:p>
                      <a:pPr algn="ctr">
                        <a:lnSpc>
                          <a:spcPct val="115000"/>
                        </a:lnSpc>
                        <a:spcAft>
                          <a:spcPts val="0"/>
                        </a:spcAft>
                      </a:pPr>
                      <a:r>
                        <a:rPr lang="en-IN" sz="1800" dirty="0">
                          <a:effectLst/>
                        </a:rPr>
                        <a:t> </a:t>
                      </a:r>
                      <a:endParaRPr lang="en-IN" sz="1800" b="1" dirty="0">
                        <a:effectLst/>
                        <a:latin typeface="Calibri"/>
                        <a:ea typeface="Calibri"/>
                        <a:cs typeface="Mangal"/>
                      </a:endParaRPr>
                    </a:p>
                    <a:p>
                      <a:pPr algn="ctr">
                        <a:lnSpc>
                          <a:spcPct val="115000"/>
                        </a:lnSpc>
                        <a:spcAft>
                          <a:spcPts val="0"/>
                        </a:spcAft>
                      </a:pPr>
                      <a:r>
                        <a:rPr lang="en-IN" sz="1800" dirty="0">
                          <a:effectLst/>
                        </a:rPr>
                        <a:t> </a:t>
                      </a:r>
                      <a:endParaRPr lang="en-IN" sz="1800" b="1" dirty="0">
                        <a:effectLst/>
                        <a:latin typeface="Calibri"/>
                        <a:ea typeface="Calibri"/>
                        <a:cs typeface="Mangal"/>
                      </a:endParaRPr>
                    </a:p>
                  </a:txBody>
                  <a:tcPr marL="68580" marR="68580" marT="0" marB="0"/>
                </a:tc>
                <a:tc rowSpan="3">
                  <a:txBody>
                    <a:bodyPr/>
                    <a:lstStyle/>
                    <a:p>
                      <a:pPr algn="ctr">
                        <a:lnSpc>
                          <a:spcPct val="115000"/>
                        </a:lnSpc>
                        <a:spcAft>
                          <a:spcPts val="0"/>
                        </a:spcAft>
                      </a:pPr>
                      <a:r>
                        <a:rPr lang="en-IN" sz="1800" dirty="0">
                          <a:effectLst/>
                        </a:rPr>
                        <a:t> </a:t>
                      </a:r>
                    </a:p>
                    <a:p>
                      <a:pPr marL="0" marR="0" indent="0" algn="ctr" defTabSz="914400" rtl="0" eaLnBrk="1" fontAlgn="auto" latinLnBrk="0" hangingPunct="1">
                        <a:lnSpc>
                          <a:spcPct val="115000"/>
                        </a:lnSpc>
                        <a:spcBef>
                          <a:spcPts val="0"/>
                        </a:spcBef>
                        <a:spcAft>
                          <a:spcPts val="0"/>
                        </a:spcAft>
                        <a:buClrTx/>
                        <a:buSzTx/>
                        <a:buFontTx/>
                        <a:buNone/>
                        <a:tabLst/>
                        <a:defRPr/>
                      </a:pPr>
                      <a:r>
                        <a:rPr lang="en-IN" sz="1800" dirty="0" err="1" smtClean="0">
                          <a:effectLst/>
                        </a:rPr>
                        <a:t>Physio</a:t>
                      </a:r>
                      <a:r>
                        <a:rPr lang="en-IN" sz="1800" dirty="0" smtClean="0">
                          <a:effectLst/>
                        </a:rPr>
                        <a:t>-graphic Region</a:t>
                      </a:r>
                    </a:p>
                    <a:p>
                      <a:pPr algn="ctr">
                        <a:lnSpc>
                          <a:spcPct val="115000"/>
                        </a:lnSpc>
                        <a:spcAft>
                          <a:spcPts val="0"/>
                        </a:spcAft>
                      </a:pPr>
                      <a:r>
                        <a:rPr lang="en-IN" sz="1800" dirty="0">
                          <a:effectLst/>
                        </a:rPr>
                        <a:t> </a:t>
                      </a:r>
                      <a:endParaRPr lang="en-IN" sz="1800" b="1" dirty="0">
                        <a:effectLst/>
                        <a:latin typeface="Calibri"/>
                        <a:ea typeface="Calibri"/>
                        <a:cs typeface="Mangal"/>
                      </a:endParaRPr>
                    </a:p>
                  </a:txBody>
                  <a:tcPr marL="68580" marR="68580" marT="0" marB="0"/>
                </a:tc>
                <a:tc gridSpan="6">
                  <a:txBody>
                    <a:bodyPr/>
                    <a:lstStyle/>
                    <a:p>
                      <a:pPr algn="ctr">
                        <a:lnSpc>
                          <a:spcPct val="115000"/>
                        </a:lnSpc>
                        <a:spcAft>
                          <a:spcPts val="0"/>
                        </a:spcAft>
                      </a:pPr>
                      <a:r>
                        <a:rPr lang="en-IN" sz="2400" dirty="0">
                          <a:effectLst/>
                        </a:rPr>
                        <a:t>Minimum density (area in km</a:t>
                      </a:r>
                      <a:r>
                        <a:rPr lang="en-IN" sz="2400" baseline="30000" dirty="0">
                          <a:effectLst/>
                        </a:rPr>
                        <a:t>2 </a:t>
                      </a:r>
                      <a:r>
                        <a:rPr lang="en-IN" sz="2400" dirty="0">
                          <a:effectLst/>
                        </a:rPr>
                        <a:t>per station)</a:t>
                      </a:r>
                      <a:endParaRPr lang="en-IN" sz="2400" b="1" dirty="0">
                        <a:solidFill>
                          <a:srgbClr val="FF0000"/>
                        </a:solidFill>
                        <a:effectLst/>
                        <a:latin typeface="Calibri"/>
                        <a:ea typeface="Calibri"/>
                        <a:cs typeface="Mangal"/>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389423">
                <a:tc vMerge="1">
                  <a:txBody>
                    <a:bodyPr/>
                    <a:lstStyle/>
                    <a:p>
                      <a:pPr algn="ctr">
                        <a:lnSpc>
                          <a:spcPct val="115000"/>
                        </a:lnSpc>
                        <a:spcAft>
                          <a:spcPts val="0"/>
                        </a:spcAft>
                      </a:pPr>
                      <a:endParaRPr lang="en-IN" sz="1600" b="1" dirty="0">
                        <a:effectLst/>
                        <a:latin typeface="Calibri"/>
                        <a:ea typeface="Calibri"/>
                        <a:cs typeface="Mangal"/>
                      </a:endParaRPr>
                    </a:p>
                  </a:txBody>
                  <a:tcPr marL="68580" marR="68580" marT="0" marB="0"/>
                </a:tc>
                <a:tc vMerge="1">
                  <a:txBody>
                    <a:bodyPr/>
                    <a:lstStyle/>
                    <a:p>
                      <a:pPr algn="ctr">
                        <a:lnSpc>
                          <a:spcPct val="115000"/>
                        </a:lnSpc>
                        <a:spcAft>
                          <a:spcPts val="0"/>
                        </a:spcAft>
                      </a:pPr>
                      <a:endParaRPr lang="en-IN" sz="1600" b="1" dirty="0">
                        <a:effectLst/>
                        <a:latin typeface="Calibri"/>
                        <a:ea typeface="Calibri"/>
                        <a:cs typeface="Mangal"/>
                      </a:endParaRPr>
                    </a:p>
                  </a:txBody>
                  <a:tcPr marL="68580" marR="68580" marT="0" marB="0"/>
                </a:tc>
                <a:tc gridSpan="2">
                  <a:txBody>
                    <a:bodyPr/>
                    <a:lstStyle/>
                    <a:p>
                      <a:pPr algn="ctr">
                        <a:lnSpc>
                          <a:spcPct val="115000"/>
                        </a:lnSpc>
                        <a:spcAft>
                          <a:spcPts val="0"/>
                        </a:spcAft>
                      </a:pPr>
                      <a:r>
                        <a:rPr lang="en-IN" sz="1800" dirty="0">
                          <a:effectLst/>
                        </a:rPr>
                        <a:t>Precipitation Station</a:t>
                      </a:r>
                      <a:endParaRPr lang="en-IN" sz="1800" b="1" dirty="0">
                        <a:effectLst/>
                        <a:latin typeface="Calibri"/>
                        <a:ea typeface="Calibri"/>
                        <a:cs typeface="Mangal"/>
                      </a:endParaRPr>
                    </a:p>
                  </a:txBody>
                  <a:tcPr marL="68580" marR="68580" marT="0" marB="0"/>
                </a:tc>
                <a:tc hMerge="1">
                  <a:txBody>
                    <a:bodyPr/>
                    <a:lstStyle/>
                    <a:p>
                      <a:endParaRPr lang="en-IN"/>
                    </a:p>
                  </a:txBody>
                  <a:tcPr/>
                </a:tc>
                <a:tc rowSpan="2">
                  <a:txBody>
                    <a:bodyPr/>
                    <a:lstStyle/>
                    <a:p>
                      <a:pPr algn="ctr">
                        <a:lnSpc>
                          <a:spcPct val="115000"/>
                        </a:lnSpc>
                        <a:spcAft>
                          <a:spcPts val="0"/>
                        </a:spcAft>
                      </a:pPr>
                      <a:r>
                        <a:rPr lang="en-IN" sz="1800" dirty="0">
                          <a:effectLst/>
                        </a:rPr>
                        <a:t> </a:t>
                      </a:r>
                      <a:endParaRPr lang="en-IN" sz="1800" b="1" dirty="0">
                        <a:effectLst/>
                        <a:latin typeface="Calibri"/>
                        <a:ea typeface="Calibri"/>
                        <a:cs typeface="Mangal"/>
                      </a:endParaRPr>
                    </a:p>
                    <a:p>
                      <a:pPr algn="ctr">
                        <a:lnSpc>
                          <a:spcPct val="115000"/>
                        </a:lnSpc>
                        <a:spcAft>
                          <a:spcPts val="0"/>
                        </a:spcAft>
                      </a:pPr>
                      <a:r>
                        <a:rPr lang="en-IN" sz="1600" dirty="0">
                          <a:effectLst/>
                        </a:rPr>
                        <a:t>Evaporation </a:t>
                      </a:r>
                      <a:r>
                        <a:rPr lang="en-IN" sz="1800" dirty="0">
                          <a:effectLst/>
                        </a:rPr>
                        <a:t>Station</a:t>
                      </a:r>
                      <a:endParaRPr lang="en-IN" sz="1800" b="1" dirty="0">
                        <a:effectLst/>
                        <a:latin typeface="Calibri"/>
                        <a:ea typeface="Calibri"/>
                        <a:cs typeface="Mangal"/>
                      </a:endParaRPr>
                    </a:p>
                  </a:txBody>
                  <a:tcPr marL="68580" marR="68580" marT="0" marB="0"/>
                </a:tc>
                <a:tc rowSpan="2">
                  <a:txBody>
                    <a:bodyPr/>
                    <a:lstStyle/>
                    <a:p>
                      <a:pPr algn="ctr">
                        <a:lnSpc>
                          <a:spcPct val="115000"/>
                        </a:lnSpc>
                        <a:spcAft>
                          <a:spcPts val="0"/>
                        </a:spcAft>
                      </a:pPr>
                      <a:r>
                        <a:rPr lang="en-IN" sz="1800" dirty="0">
                          <a:effectLst/>
                        </a:rPr>
                        <a:t> </a:t>
                      </a:r>
                      <a:endParaRPr lang="en-IN" sz="1800" b="1" dirty="0">
                        <a:effectLst/>
                        <a:latin typeface="Calibri"/>
                        <a:ea typeface="Calibri"/>
                        <a:cs typeface="Mangal"/>
                      </a:endParaRPr>
                    </a:p>
                    <a:p>
                      <a:pPr algn="ctr">
                        <a:lnSpc>
                          <a:spcPct val="115000"/>
                        </a:lnSpc>
                        <a:spcAft>
                          <a:spcPts val="0"/>
                        </a:spcAft>
                      </a:pPr>
                      <a:r>
                        <a:rPr lang="en-IN" sz="1600" dirty="0">
                          <a:effectLst/>
                        </a:rPr>
                        <a:t>Stream flow Station</a:t>
                      </a:r>
                      <a:endParaRPr lang="en-IN" sz="1600" b="1" dirty="0">
                        <a:effectLst/>
                        <a:latin typeface="Calibri"/>
                        <a:ea typeface="Calibri"/>
                        <a:cs typeface="Mangal"/>
                      </a:endParaRPr>
                    </a:p>
                  </a:txBody>
                  <a:tcPr marL="68580" marR="68580" marT="0" marB="0"/>
                </a:tc>
                <a:tc rowSpan="2">
                  <a:txBody>
                    <a:bodyPr/>
                    <a:lstStyle/>
                    <a:p>
                      <a:pPr algn="ctr">
                        <a:lnSpc>
                          <a:spcPct val="115000"/>
                        </a:lnSpc>
                        <a:spcAft>
                          <a:spcPts val="0"/>
                        </a:spcAft>
                      </a:pPr>
                      <a:r>
                        <a:rPr lang="en-IN" sz="1800" dirty="0">
                          <a:effectLst/>
                        </a:rPr>
                        <a:t> </a:t>
                      </a:r>
                      <a:endParaRPr lang="en-IN" sz="1800" b="1" dirty="0">
                        <a:effectLst/>
                        <a:latin typeface="Calibri"/>
                        <a:ea typeface="Calibri"/>
                        <a:cs typeface="Mangal"/>
                      </a:endParaRPr>
                    </a:p>
                    <a:p>
                      <a:pPr algn="ctr">
                        <a:lnSpc>
                          <a:spcPct val="115000"/>
                        </a:lnSpc>
                        <a:spcAft>
                          <a:spcPts val="0"/>
                        </a:spcAft>
                      </a:pPr>
                      <a:r>
                        <a:rPr lang="en-IN" sz="1800" dirty="0">
                          <a:effectLst/>
                        </a:rPr>
                        <a:t>Sediment discharge and </a:t>
                      </a:r>
                      <a:r>
                        <a:rPr lang="en-IN" sz="1600" dirty="0">
                          <a:effectLst/>
                        </a:rPr>
                        <a:t>sedimentation</a:t>
                      </a:r>
                      <a:endParaRPr lang="en-IN" sz="1600" b="1" dirty="0">
                        <a:effectLst/>
                        <a:latin typeface="Calibri"/>
                        <a:ea typeface="Calibri"/>
                        <a:cs typeface="Mangal"/>
                      </a:endParaRPr>
                    </a:p>
                  </a:txBody>
                  <a:tcPr marL="68580" marR="68580" marT="0" marB="0"/>
                </a:tc>
                <a:tc rowSpan="2">
                  <a:txBody>
                    <a:bodyPr/>
                    <a:lstStyle/>
                    <a:p>
                      <a:pPr algn="ctr">
                        <a:lnSpc>
                          <a:spcPct val="115000"/>
                        </a:lnSpc>
                        <a:spcAft>
                          <a:spcPts val="0"/>
                        </a:spcAft>
                      </a:pPr>
                      <a:r>
                        <a:rPr lang="en-IN" sz="1800" dirty="0" smtClean="0">
                          <a:effectLst/>
                        </a:rPr>
                        <a:t>Water </a:t>
                      </a:r>
                      <a:r>
                        <a:rPr lang="en-IN" sz="1800" dirty="0">
                          <a:effectLst/>
                        </a:rPr>
                        <a:t>Temperature (Water Quality Station)</a:t>
                      </a:r>
                      <a:endParaRPr lang="en-IN" sz="1800" b="1" dirty="0">
                        <a:effectLst/>
                        <a:latin typeface="Calibri"/>
                        <a:ea typeface="Calibri"/>
                        <a:cs typeface="Mangal"/>
                      </a:endParaRPr>
                    </a:p>
                  </a:txBody>
                  <a:tcPr marL="68580" marR="68580" marT="0" marB="0"/>
                </a:tc>
              </a:tr>
              <a:tr h="829777">
                <a:tc vMerge="1">
                  <a:txBody>
                    <a:bodyPr/>
                    <a:lstStyle/>
                    <a:p>
                      <a:pPr algn="ctr">
                        <a:lnSpc>
                          <a:spcPct val="115000"/>
                        </a:lnSpc>
                        <a:spcAft>
                          <a:spcPts val="0"/>
                        </a:spcAft>
                      </a:pPr>
                      <a:endParaRPr lang="en-IN" sz="1600" b="1" dirty="0">
                        <a:effectLst/>
                        <a:latin typeface="Calibri"/>
                        <a:ea typeface="Calibri"/>
                        <a:cs typeface="Mangal"/>
                      </a:endParaRPr>
                    </a:p>
                  </a:txBody>
                  <a:tcPr marL="68580" marR="68580" marT="0" marB="0"/>
                </a:tc>
                <a:tc vMerge="1">
                  <a:txBody>
                    <a:bodyPr/>
                    <a:lstStyle/>
                    <a:p>
                      <a:endParaRPr lang="en-US"/>
                    </a:p>
                  </a:txBody>
                  <a:tcPr/>
                </a:tc>
                <a:tc>
                  <a:txBody>
                    <a:bodyPr/>
                    <a:lstStyle/>
                    <a:p>
                      <a:pPr algn="ctr">
                        <a:lnSpc>
                          <a:spcPct val="115000"/>
                        </a:lnSpc>
                        <a:spcAft>
                          <a:spcPts val="0"/>
                        </a:spcAft>
                      </a:pPr>
                      <a:r>
                        <a:rPr lang="en-IN" sz="1800" dirty="0">
                          <a:effectLst/>
                        </a:rPr>
                        <a:t>Non – recording</a:t>
                      </a:r>
                      <a:endParaRPr lang="en-IN" sz="1800" b="1" dirty="0">
                        <a:effectLst/>
                        <a:latin typeface="Calibri"/>
                        <a:ea typeface="Calibri"/>
                        <a:cs typeface="Mangal"/>
                      </a:endParaRPr>
                    </a:p>
                  </a:txBody>
                  <a:tcPr marL="68580" marR="68580" marT="0" marB="0"/>
                </a:tc>
                <a:tc>
                  <a:txBody>
                    <a:bodyPr/>
                    <a:lstStyle/>
                    <a:p>
                      <a:pPr algn="ctr">
                        <a:lnSpc>
                          <a:spcPct val="115000"/>
                        </a:lnSpc>
                        <a:spcAft>
                          <a:spcPts val="0"/>
                        </a:spcAft>
                      </a:pPr>
                      <a:r>
                        <a:rPr lang="en-IN" sz="1600" dirty="0">
                          <a:effectLst/>
                        </a:rPr>
                        <a:t>Recording</a:t>
                      </a:r>
                      <a:endParaRPr lang="en-IN" sz="1600" b="1" dirty="0">
                        <a:effectLst/>
                        <a:latin typeface="Calibri"/>
                        <a:ea typeface="Calibri"/>
                        <a:cs typeface="Mangal"/>
                      </a:endParaRPr>
                    </a:p>
                  </a:txBody>
                  <a:tcPr marL="68580" marR="68580" marT="0" marB="0"/>
                </a:tc>
                <a:tc vMerge="1">
                  <a:txBody>
                    <a:bodyPr/>
                    <a:lstStyle/>
                    <a:p>
                      <a:pPr algn="ctr">
                        <a:lnSpc>
                          <a:spcPct val="115000"/>
                        </a:lnSpc>
                        <a:spcAft>
                          <a:spcPts val="0"/>
                        </a:spcAft>
                      </a:pPr>
                      <a:endParaRPr lang="en-IN" sz="1600" b="1" dirty="0">
                        <a:effectLst/>
                        <a:latin typeface="Calibri"/>
                        <a:ea typeface="Calibri"/>
                        <a:cs typeface="Mangal"/>
                      </a:endParaRPr>
                    </a:p>
                  </a:txBody>
                  <a:tcPr marL="68580" marR="68580" marT="0" marB="0"/>
                </a:tc>
                <a:tc vMerge="1">
                  <a:txBody>
                    <a:bodyPr/>
                    <a:lstStyle/>
                    <a:p>
                      <a:pPr algn="ctr">
                        <a:lnSpc>
                          <a:spcPct val="115000"/>
                        </a:lnSpc>
                        <a:spcAft>
                          <a:spcPts val="0"/>
                        </a:spcAft>
                      </a:pPr>
                      <a:endParaRPr lang="en-IN" sz="1600" b="1" dirty="0">
                        <a:effectLst/>
                        <a:latin typeface="Calibri"/>
                        <a:ea typeface="Calibri"/>
                        <a:cs typeface="Mangal"/>
                      </a:endParaRPr>
                    </a:p>
                  </a:txBody>
                  <a:tcPr marL="68580" marR="68580" marT="0" marB="0"/>
                </a:tc>
                <a:tc vMerge="1">
                  <a:txBody>
                    <a:bodyPr/>
                    <a:lstStyle/>
                    <a:p>
                      <a:pPr algn="ctr">
                        <a:lnSpc>
                          <a:spcPct val="115000"/>
                        </a:lnSpc>
                        <a:spcAft>
                          <a:spcPts val="0"/>
                        </a:spcAft>
                      </a:pPr>
                      <a:endParaRPr lang="en-IN" sz="1600" b="1" dirty="0">
                        <a:effectLst/>
                        <a:latin typeface="Calibri"/>
                        <a:ea typeface="Calibri"/>
                        <a:cs typeface="Mangal"/>
                      </a:endParaRPr>
                    </a:p>
                  </a:txBody>
                  <a:tcPr marL="68580" marR="68580" marT="0" marB="0"/>
                </a:tc>
                <a:tc vMerge="1">
                  <a:txBody>
                    <a:bodyPr/>
                    <a:lstStyle/>
                    <a:p>
                      <a:pPr algn="ctr">
                        <a:lnSpc>
                          <a:spcPct val="115000"/>
                        </a:lnSpc>
                        <a:spcAft>
                          <a:spcPts val="0"/>
                        </a:spcAft>
                      </a:pPr>
                      <a:endParaRPr lang="en-IN" sz="1600" b="1" dirty="0">
                        <a:effectLst/>
                        <a:latin typeface="Calibri"/>
                        <a:ea typeface="Calibri"/>
                        <a:cs typeface="Mangal"/>
                      </a:endParaRPr>
                    </a:p>
                  </a:txBody>
                  <a:tcPr marL="68580" marR="68580" marT="0" marB="0"/>
                </a:tc>
              </a:tr>
              <a:tr h="295076">
                <a:tc>
                  <a:txBody>
                    <a:bodyPr/>
                    <a:lstStyle/>
                    <a:p>
                      <a:pPr algn="ctr">
                        <a:lnSpc>
                          <a:spcPct val="115000"/>
                        </a:lnSpc>
                        <a:spcAft>
                          <a:spcPts val="0"/>
                        </a:spcAft>
                      </a:pPr>
                      <a:r>
                        <a:rPr lang="en-IN" sz="1800">
                          <a:effectLst/>
                        </a:rPr>
                        <a:t>1.</a:t>
                      </a:r>
                      <a:endParaRPr lang="en-IN" sz="1800" b="1">
                        <a:effectLst/>
                        <a:latin typeface="Calibri"/>
                        <a:ea typeface="Calibri"/>
                        <a:cs typeface="Mangal"/>
                      </a:endParaRPr>
                    </a:p>
                  </a:txBody>
                  <a:tcPr marL="68580" marR="68580" marT="0" marB="0"/>
                </a:tc>
                <a:tc>
                  <a:txBody>
                    <a:bodyPr/>
                    <a:lstStyle/>
                    <a:p>
                      <a:pPr algn="ctr">
                        <a:lnSpc>
                          <a:spcPct val="115000"/>
                        </a:lnSpc>
                        <a:spcAft>
                          <a:spcPts val="0"/>
                        </a:spcAft>
                      </a:pPr>
                      <a:r>
                        <a:rPr lang="en-IN" sz="1800">
                          <a:effectLst/>
                        </a:rPr>
                        <a:t>Coastal</a:t>
                      </a:r>
                      <a:endParaRPr lang="en-IN" sz="1800" b="1">
                        <a:effectLst/>
                        <a:latin typeface="Calibri"/>
                        <a:ea typeface="Calibri"/>
                        <a:cs typeface="Mangal"/>
                      </a:endParaRPr>
                    </a:p>
                  </a:txBody>
                  <a:tcPr marL="68580" marR="68580" marT="0" marB="0"/>
                </a:tc>
                <a:tc>
                  <a:txBody>
                    <a:bodyPr/>
                    <a:lstStyle/>
                    <a:p>
                      <a:pPr algn="ctr">
                        <a:lnSpc>
                          <a:spcPct val="115000"/>
                        </a:lnSpc>
                        <a:spcAft>
                          <a:spcPts val="0"/>
                        </a:spcAft>
                      </a:pPr>
                      <a:r>
                        <a:rPr lang="en-IN" sz="1800">
                          <a:effectLst/>
                        </a:rPr>
                        <a:t>900</a:t>
                      </a:r>
                      <a:endParaRPr lang="en-IN" sz="1800" b="1">
                        <a:effectLst/>
                        <a:latin typeface="Calibri"/>
                        <a:ea typeface="Calibri"/>
                        <a:cs typeface="Mangal"/>
                      </a:endParaRPr>
                    </a:p>
                  </a:txBody>
                  <a:tcPr marL="68580" marR="68580" marT="0" marB="0"/>
                </a:tc>
                <a:tc>
                  <a:txBody>
                    <a:bodyPr/>
                    <a:lstStyle/>
                    <a:p>
                      <a:pPr algn="ctr">
                        <a:lnSpc>
                          <a:spcPct val="115000"/>
                        </a:lnSpc>
                        <a:spcAft>
                          <a:spcPts val="0"/>
                        </a:spcAft>
                      </a:pPr>
                      <a:r>
                        <a:rPr lang="en-IN" sz="2000" b="1" dirty="0">
                          <a:effectLst/>
                        </a:rPr>
                        <a:t>9,000</a:t>
                      </a:r>
                      <a:endParaRPr lang="en-IN" sz="2000" b="1" dirty="0">
                        <a:effectLst/>
                        <a:latin typeface="Calibri"/>
                        <a:ea typeface="Calibri"/>
                        <a:cs typeface="Mangal"/>
                      </a:endParaRPr>
                    </a:p>
                  </a:txBody>
                  <a:tcPr marL="68580" marR="68580" marT="0" marB="0">
                    <a:solidFill>
                      <a:srgbClr val="FFFF00"/>
                    </a:solidFill>
                  </a:tcPr>
                </a:tc>
                <a:tc>
                  <a:txBody>
                    <a:bodyPr/>
                    <a:lstStyle/>
                    <a:p>
                      <a:pPr algn="ctr">
                        <a:lnSpc>
                          <a:spcPct val="115000"/>
                        </a:lnSpc>
                        <a:spcAft>
                          <a:spcPts val="0"/>
                        </a:spcAft>
                      </a:pPr>
                      <a:r>
                        <a:rPr lang="en-IN" sz="1800" dirty="0">
                          <a:effectLst/>
                        </a:rPr>
                        <a:t>50,000</a:t>
                      </a:r>
                      <a:endParaRPr lang="en-IN" sz="1800" b="1" dirty="0">
                        <a:effectLst/>
                        <a:latin typeface="Calibri"/>
                        <a:ea typeface="Calibri"/>
                        <a:cs typeface="Mangal"/>
                      </a:endParaRPr>
                    </a:p>
                  </a:txBody>
                  <a:tcPr marL="68580" marR="68580" marT="0" marB="0"/>
                </a:tc>
                <a:tc>
                  <a:txBody>
                    <a:bodyPr/>
                    <a:lstStyle/>
                    <a:p>
                      <a:pPr algn="ctr">
                        <a:lnSpc>
                          <a:spcPct val="115000"/>
                        </a:lnSpc>
                        <a:spcAft>
                          <a:spcPts val="0"/>
                        </a:spcAft>
                      </a:pPr>
                      <a:r>
                        <a:rPr lang="en-IN" sz="2000" b="1" dirty="0">
                          <a:effectLst/>
                        </a:rPr>
                        <a:t>2,750</a:t>
                      </a:r>
                      <a:endParaRPr lang="en-IN" sz="2000" b="1" dirty="0">
                        <a:effectLst/>
                        <a:latin typeface="Calibri"/>
                        <a:ea typeface="Calibri"/>
                        <a:cs typeface="Mangal"/>
                      </a:endParaRPr>
                    </a:p>
                  </a:txBody>
                  <a:tcPr marL="68580" marR="68580" marT="0" marB="0">
                    <a:solidFill>
                      <a:srgbClr val="FFFF00"/>
                    </a:solidFill>
                  </a:tcPr>
                </a:tc>
                <a:tc>
                  <a:txBody>
                    <a:bodyPr/>
                    <a:lstStyle/>
                    <a:p>
                      <a:pPr algn="ctr">
                        <a:lnSpc>
                          <a:spcPct val="115000"/>
                        </a:lnSpc>
                        <a:spcAft>
                          <a:spcPts val="0"/>
                        </a:spcAft>
                      </a:pPr>
                      <a:r>
                        <a:rPr lang="en-IN" sz="1800">
                          <a:effectLst/>
                        </a:rPr>
                        <a:t>18,300</a:t>
                      </a:r>
                      <a:endParaRPr lang="en-IN" sz="1800" b="1">
                        <a:effectLst/>
                        <a:latin typeface="Calibri"/>
                        <a:ea typeface="Calibri"/>
                        <a:cs typeface="Mangal"/>
                      </a:endParaRPr>
                    </a:p>
                  </a:txBody>
                  <a:tcPr marL="68580" marR="68580" marT="0" marB="0"/>
                </a:tc>
                <a:tc>
                  <a:txBody>
                    <a:bodyPr/>
                    <a:lstStyle/>
                    <a:p>
                      <a:pPr algn="ctr">
                        <a:lnSpc>
                          <a:spcPct val="115000"/>
                        </a:lnSpc>
                        <a:spcAft>
                          <a:spcPts val="0"/>
                        </a:spcAft>
                      </a:pPr>
                      <a:r>
                        <a:rPr lang="en-IN" sz="1800">
                          <a:effectLst/>
                        </a:rPr>
                        <a:t>55,000</a:t>
                      </a:r>
                      <a:endParaRPr lang="en-IN" sz="1800" b="1">
                        <a:effectLst/>
                        <a:latin typeface="Calibri"/>
                        <a:ea typeface="Calibri"/>
                        <a:cs typeface="Mangal"/>
                      </a:endParaRPr>
                    </a:p>
                  </a:txBody>
                  <a:tcPr marL="68580" marR="68580" marT="0" marB="0"/>
                </a:tc>
              </a:tr>
              <a:tr h="295076">
                <a:tc>
                  <a:txBody>
                    <a:bodyPr/>
                    <a:lstStyle/>
                    <a:p>
                      <a:pPr algn="ctr">
                        <a:lnSpc>
                          <a:spcPct val="115000"/>
                        </a:lnSpc>
                        <a:spcAft>
                          <a:spcPts val="0"/>
                        </a:spcAft>
                      </a:pPr>
                      <a:r>
                        <a:rPr lang="en-IN" sz="1800">
                          <a:effectLst/>
                        </a:rPr>
                        <a:t>2.</a:t>
                      </a:r>
                      <a:endParaRPr lang="en-IN" sz="1800" b="1">
                        <a:effectLst/>
                        <a:latin typeface="Calibri"/>
                        <a:ea typeface="Calibri"/>
                        <a:cs typeface="Mangal"/>
                      </a:endParaRPr>
                    </a:p>
                  </a:txBody>
                  <a:tcPr marL="68580" marR="68580" marT="0" marB="0"/>
                </a:tc>
                <a:tc>
                  <a:txBody>
                    <a:bodyPr/>
                    <a:lstStyle/>
                    <a:p>
                      <a:pPr algn="ctr">
                        <a:lnSpc>
                          <a:spcPct val="115000"/>
                        </a:lnSpc>
                        <a:spcAft>
                          <a:spcPts val="0"/>
                        </a:spcAft>
                      </a:pPr>
                      <a:r>
                        <a:rPr lang="en-IN" sz="1800">
                          <a:effectLst/>
                        </a:rPr>
                        <a:t>Mountainous</a:t>
                      </a:r>
                      <a:endParaRPr lang="en-IN" sz="1800" b="1">
                        <a:effectLst/>
                        <a:latin typeface="Calibri"/>
                        <a:ea typeface="Calibri"/>
                        <a:cs typeface="Mangal"/>
                      </a:endParaRPr>
                    </a:p>
                  </a:txBody>
                  <a:tcPr marL="68580" marR="68580" marT="0" marB="0"/>
                </a:tc>
                <a:tc>
                  <a:txBody>
                    <a:bodyPr/>
                    <a:lstStyle/>
                    <a:p>
                      <a:pPr algn="ctr">
                        <a:lnSpc>
                          <a:spcPct val="115000"/>
                        </a:lnSpc>
                        <a:spcAft>
                          <a:spcPts val="0"/>
                        </a:spcAft>
                      </a:pPr>
                      <a:r>
                        <a:rPr lang="en-IN" sz="1800">
                          <a:effectLst/>
                        </a:rPr>
                        <a:t>250</a:t>
                      </a:r>
                      <a:endParaRPr lang="en-IN" sz="1800" b="1">
                        <a:effectLst/>
                        <a:latin typeface="Calibri"/>
                        <a:ea typeface="Calibri"/>
                        <a:cs typeface="Mangal"/>
                      </a:endParaRPr>
                    </a:p>
                  </a:txBody>
                  <a:tcPr marL="68580" marR="68580" marT="0" marB="0"/>
                </a:tc>
                <a:tc>
                  <a:txBody>
                    <a:bodyPr/>
                    <a:lstStyle/>
                    <a:p>
                      <a:pPr algn="ctr">
                        <a:lnSpc>
                          <a:spcPct val="115000"/>
                        </a:lnSpc>
                        <a:spcAft>
                          <a:spcPts val="0"/>
                        </a:spcAft>
                      </a:pPr>
                      <a:r>
                        <a:rPr lang="en-IN" sz="2000" b="1" dirty="0">
                          <a:effectLst/>
                        </a:rPr>
                        <a:t>2,500</a:t>
                      </a:r>
                      <a:endParaRPr lang="en-IN" sz="2000" b="1" dirty="0">
                        <a:effectLst/>
                        <a:latin typeface="Calibri"/>
                        <a:ea typeface="Calibri"/>
                        <a:cs typeface="Mangal"/>
                      </a:endParaRPr>
                    </a:p>
                  </a:txBody>
                  <a:tcPr marL="68580" marR="68580" marT="0" marB="0">
                    <a:solidFill>
                      <a:srgbClr val="FFFF00"/>
                    </a:solidFill>
                  </a:tcPr>
                </a:tc>
                <a:tc>
                  <a:txBody>
                    <a:bodyPr/>
                    <a:lstStyle/>
                    <a:p>
                      <a:pPr algn="ctr">
                        <a:lnSpc>
                          <a:spcPct val="115000"/>
                        </a:lnSpc>
                        <a:spcAft>
                          <a:spcPts val="0"/>
                        </a:spcAft>
                      </a:pPr>
                      <a:r>
                        <a:rPr lang="en-IN" sz="1800" dirty="0">
                          <a:effectLst/>
                        </a:rPr>
                        <a:t>50,000</a:t>
                      </a:r>
                      <a:endParaRPr lang="en-IN" sz="1800" b="1" dirty="0">
                        <a:effectLst/>
                        <a:latin typeface="Calibri"/>
                        <a:ea typeface="Calibri"/>
                        <a:cs typeface="Mangal"/>
                      </a:endParaRPr>
                    </a:p>
                  </a:txBody>
                  <a:tcPr marL="68580" marR="68580" marT="0" marB="0"/>
                </a:tc>
                <a:tc>
                  <a:txBody>
                    <a:bodyPr/>
                    <a:lstStyle/>
                    <a:p>
                      <a:pPr algn="ctr">
                        <a:lnSpc>
                          <a:spcPct val="115000"/>
                        </a:lnSpc>
                        <a:spcAft>
                          <a:spcPts val="0"/>
                        </a:spcAft>
                      </a:pPr>
                      <a:r>
                        <a:rPr lang="en-IN" sz="2000" b="1" dirty="0">
                          <a:effectLst/>
                        </a:rPr>
                        <a:t>1,000</a:t>
                      </a:r>
                      <a:endParaRPr lang="en-IN" sz="2000" b="1" dirty="0">
                        <a:effectLst/>
                        <a:latin typeface="Calibri"/>
                        <a:ea typeface="Calibri"/>
                        <a:cs typeface="Mangal"/>
                      </a:endParaRPr>
                    </a:p>
                  </a:txBody>
                  <a:tcPr marL="68580" marR="68580" marT="0" marB="0">
                    <a:solidFill>
                      <a:srgbClr val="FFFF00"/>
                    </a:solidFill>
                  </a:tcPr>
                </a:tc>
                <a:tc>
                  <a:txBody>
                    <a:bodyPr/>
                    <a:lstStyle/>
                    <a:p>
                      <a:pPr algn="ctr">
                        <a:lnSpc>
                          <a:spcPct val="115000"/>
                        </a:lnSpc>
                        <a:spcAft>
                          <a:spcPts val="0"/>
                        </a:spcAft>
                      </a:pPr>
                      <a:r>
                        <a:rPr lang="en-IN" sz="1800">
                          <a:effectLst/>
                        </a:rPr>
                        <a:t>6,700</a:t>
                      </a:r>
                      <a:endParaRPr lang="en-IN" sz="1800" b="1">
                        <a:effectLst/>
                        <a:latin typeface="Calibri"/>
                        <a:ea typeface="Calibri"/>
                        <a:cs typeface="Mangal"/>
                      </a:endParaRPr>
                    </a:p>
                  </a:txBody>
                  <a:tcPr marL="68580" marR="68580" marT="0" marB="0"/>
                </a:tc>
                <a:tc>
                  <a:txBody>
                    <a:bodyPr/>
                    <a:lstStyle/>
                    <a:p>
                      <a:pPr algn="ctr">
                        <a:lnSpc>
                          <a:spcPct val="115000"/>
                        </a:lnSpc>
                        <a:spcAft>
                          <a:spcPts val="0"/>
                        </a:spcAft>
                      </a:pPr>
                      <a:r>
                        <a:rPr lang="en-IN" sz="1800">
                          <a:effectLst/>
                        </a:rPr>
                        <a:t>20,000</a:t>
                      </a:r>
                      <a:endParaRPr lang="en-IN" sz="1800" b="1">
                        <a:effectLst/>
                        <a:latin typeface="Calibri"/>
                        <a:ea typeface="Calibri"/>
                        <a:cs typeface="Mangal"/>
                      </a:endParaRPr>
                    </a:p>
                  </a:txBody>
                  <a:tcPr marL="68580" marR="68580" marT="0" marB="0"/>
                </a:tc>
              </a:tr>
              <a:tr h="572772">
                <a:tc>
                  <a:txBody>
                    <a:bodyPr/>
                    <a:lstStyle/>
                    <a:p>
                      <a:pPr algn="ctr">
                        <a:lnSpc>
                          <a:spcPct val="115000"/>
                        </a:lnSpc>
                        <a:spcAft>
                          <a:spcPts val="0"/>
                        </a:spcAft>
                      </a:pPr>
                      <a:r>
                        <a:rPr lang="en-IN" sz="1800">
                          <a:effectLst/>
                        </a:rPr>
                        <a:t>3.</a:t>
                      </a:r>
                      <a:endParaRPr lang="en-IN" sz="1800" b="1">
                        <a:effectLst/>
                        <a:latin typeface="Calibri"/>
                        <a:ea typeface="Calibri"/>
                        <a:cs typeface="Mangal"/>
                      </a:endParaRPr>
                    </a:p>
                  </a:txBody>
                  <a:tcPr marL="68580" marR="68580" marT="0" marB="0"/>
                </a:tc>
                <a:tc>
                  <a:txBody>
                    <a:bodyPr/>
                    <a:lstStyle/>
                    <a:p>
                      <a:pPr algn="ctr">
                        <a:lnSpc>
                          <a:spcPct val="115000"/>
                        </a:lnSpc>
                        <a:spcAft>
                          <a:spcPts val="0"/>
                        </a:spcAft>
                      </a:pPr>
                      <a:r>
                        <a:rPr lang="en-IN" sz="1800">
                          <a:effectLst/>
                        </a:rPr>
                        <a:t>Interior Plains</a:t>
                      </a:r>
                      <a:endParaRPr lang="en-IN" sz="1800" b="1">
                        <a:effectLst/>
                        <a:latin typeface="Calibri"/>
                        <a:ea typeface="Calibri"/>
                        <a:cs typeface="Mangal"/>
                      </a:endParaRPr>
                    </a:p>
                  </a:txBody>
                  <a:tcPr marL="68580" marR="68580" marT="0" marB="0"/>
                </a:tc>
                <a:tc>
                  <a:txBody>
                    <a:bodyPr/>
                    <a:lstStyle/>
                    <a:p>
                      <a:pPr algn="ctr">
                        <a:lnSpc>
                          <a:spcPct val="115000"/>
                        </a:lnSpc>
                        <a:spcAft>
                          <a:spcPts val="0"/>
                        </a:spcAft>
                      </a:pPr>
                      <a:r>
                        <a:rPr lang="en-IN" sz="1800">
                          <a:effectLst/>
                        </a:rPr>
                        <a:t>575</a:t>
                      </a:r>
                      <a:endParaRPr lang="en-IN" sz="1800" b="1">
                        <a:effectLst/>
                        <a:latin typeface="Calibri"/>
                        <a:ea typeface="Calibri"/>
                        <a:cs typeface="Mangal"/>
                      </a:endParaRPr>
                    </a:p>
                  </a:txBody>
                  <a:tcPr marL="68580" marR="68580" marT="0" marB="0"/>
                </a:tc>
                <a:tc>
                  <a:txBody>
                    <a:bodyPr/>
                    <a:lstStyle/>
                    <a:p>
                      <a:pPr algn="ctr">
                        <a:lnSpc>
                          <a:spcPct val="115000"/>
                        </a:lnSpc>
                        <a:spcAft>
                          <a:spcPts val="0"/>
                        </a:spcAft>
                      </a:pPr>
                      <a:r>
                        <a:rPr lang="en-IN" sz="2000" b="1" dirty="0">
                          <a:effectLst/>
                        </a:rPr>
                        <a:t>5,750</a:t>
                      </a:r>
                      <a:endParaRPr lang="en-IN" sz="2000" b="1" dirty="0">
                        <a:effectLst/>
                        <a:latin typeface="Calibri"/>
                        <a:ea typeface="Calibri"/>
                        <a:cs typeface="Mangal"/>
                      </a:endParaRPr>
                    </a:p>
                  </a:txBody>
                  <a:tcPr marL="68580" marR="68580" marT="0" marB="0">
                    <a:solidFill>
                      <a:srgbClr val="FFFF00"/>
                    </a:solidFill>
                  </a:tcPr>
                </a:tc>
                <a:tc>
                  <a:txBody>
                    <a:bodyPr/>
                    <a:lstStyle/>
                    <a:p>
                      <a:pPr algn="ctr">
                        <a:lnSpc>
                          <a:spcPct val="115000"/>
                        </a:lnSpc>
                        <a:spcAft>
                          <a:spcPts val="0"/>
                        </a:spcAft>
                      </a:pPr>
                      <a:r>
                        <a:rPr lang="en-IN" sz="1800" dirty="0">
                          <a:effectLst/>
                        </a:rPr>
                        <a:t>50,000</a:t>
                      </a:r>
                      <a:endParaRPr lang="en-IN" sz="1800" b="1" dirty="0">
                        <a:effectLst/>
                        <a:latin typeface="Calibri"/>
                        <a:ea typeface="Calibri"/>
                        <a:cs typeface="Mangal"/>
                      </a:endParaRPr>
                    </a:p>
                  </a:txBody>
                  <a:tcPr marL="68580" marR="68580" marT="0" marB="0"/>
                </a:tc>
                <a:tc>
                  <a:txBody>
                    <a:bodyPr/>
                    <a:lstStyle/>
                    <a:p>
                      <a:pPr algn="ctr">
                        <a:lnSpc>
                          <a:spcPct val="115000"/>
                        </a:lnSpc>
                        <a:spcAft>
                          <a:spcPts val="0"/>
                        </a:spcAft>
                      </a:pPr>
                      <a:r>
                        <a:rPr lang="en-IN" sz="2000" b="1" dirty="0">
                          <a:effectLst/>
                        </a:rPr>
                        <a:t>1,875</a:t>
                      </a:r>
                      <a:endParaRPr lang="en-IN" sz="2000" b="1" dirty="0">
                        <a:effectLst/>
                        <a:latin typeface="Calibri"/>
                        <a:ea typeface="Calibri"/>
                        <a:cs typeface="Mangal"/>
                      </a:endParaRPr>
                    </a:p>
                  </a:txBody>
                  <a:tcPr marL="68580" marR="68580" marT="0" marB="0">
                    <a:solidFill>
                      <a:srgbClr val="FFFF00"/>
                    </a:solidFill>
                  </a:tcPr>
                </a:tc>
                <a:tc>
                  <a:txBody>
                    <a:bodyPr/>
                    <a:lstStyle/>
                    <a:p>
                      <a:pPr algn="ctr">
                        <a:lnSpc>
                          <a:spcPct val="115000"/>
                        </a:lnSpc>
                        <a:spcAft>
                          <a:spcPts val="0"/>
                        </a:spcAft>
                      </a:pPr>
                      <a:r>
                        <a:rPr lang="en-IN" sz="1800" dirty="0">
                          <a:effectLst/>
                        </a:rPr>
                        <a:t>12,500</a:t>
                      </a:r>
                      <a:endParaRPr lang="en-IN" sz="1800" b="1" dirty="0">
                        <a:effectLst/>
                        <a:latin typeface="Calibri"/>
                        <a:ea typeface="Calibri"/>
                        <a:cs typeface="Mangal"/>
                      </a:endParaRPr>
                    </a:p>
                  </a:txBody>
                  <a:tcPr marL="68580" marR="68580" marT="0" marB="0"/>
                </a:tc>
                <a:tc>
                  <a:txBody>
                    <a:bodyPr/>
                    <a:lstStyle/>
                    <a:p>
                      <a:pPr algn="ctr">
                        <a:lnSpc>
                          <a:spcPct val="115000"/>
                        </a:lnSpc>
                        <a:spcAft>
                          <a:spcPts val="0"/>
                        </a:spcAft>
                      </a:pPr>
                      <a:r>
                        <a:rPr lang="en-IN" sz="1800">
                          <a:effectLst/>
                        </a:rPr>
                        <a:t>37,500</a:t>
                      </a:r>
                      <a:endParaRPr lang="en-IN" sz="1800" b="1">
                        <a:effectLst/>
                        <a:latin typeface="Calibri"/>
                        <a:ea typeface="Calibri"/>
                        <a:cs typeface="Mangal"/>
                      </a:endParaRPr>
                    </a:p>
                  </a:txBody>
                  <a:tcPr marL="68580" marR="68580" marT="0" marB="0"/>
                </a:tc>
              </a:tr>
              <a:tr h="590152">
                <a:tc>
                  <a:txBody>
                    <a:bodyPr/>
                    <a:lstStyle/>
                    <a:p>
                      <a:pPr algn="ctr">
                        <a:lnSpc>
                          <a:spcPct val="115000"/>
                        </a:lnSpc>
                        <a:spcAft>
                          <a:spcPts val="0"/>
                        </a:spcAft>
                      </a:pPr>
                      <a:r>
                        <a:rPr lang="en-IN" sz="1800">
                          <a:effectLst/>
                        </a:rPr>
                        <a:t>4.</a:t>
                      </a:r>
                      <a:endParaRPr lang="en-IN" sz="1800" b="1">
                        <a:effectLst/>
                        <a:latin typeface="Calibri"/>
                        <a:ea typeface="Calibri"/>
                        <a:cs typeface="Mangal"/>
                      </a:endParaRPr>
                    </a:p>
                  </a:txBody>
                  <a:tcPr marL="68580" marR="68580" marT="0" marB="0"/>
                </a:tc>
                <a:tc>
                  <a:txBody>
                    <a:bodyPr/>
                    <a:lstStyle/>
                    <a:p>
                      <a:pPr algn="ctr">
                        <a:lnSpc>
                          <a:spcPct val="115000"/>
                        </a:lnSpc>
                        <a:spcAft>
                          <a:spcPts val="0"/>
                        </a:spcAft>
                      </a:pPr>
                      <a:r>
                        <a:rPr lang="en-IN" sz="1800" dirty="0">
                          <a:effectLst/>
                        </a:rPr>
                        <a:t>Hilly</a:t>
                      </a:r>
                      <a:r>
                        <a:rPr lang="en-IN" sz="1800" dirty="0" smtClean="0">
                          <a:effectLst/>
                        </a:rPr>
                        <a:t>/</a:t>
                      </a:r>
                    </a:p>
                    <a:p>
                      <a:pPr algn="ctr">
                        <a:lnSpc>
                          <a:spcPct val="115000"/>
                        </a:lnSpc>
                        <a:spcAft>
                          <a:spcPts val="0"/>
                        </a:spcAft>
                      </a:pPr>
                      <a:r>
                        <a:rPr lang="en-IN" sz="1800" dirty="0" smtClean="0">
                          <a:effectLst/>
                        </a:rPr>
                        <a:t>Undulating</a:t>
                      </a:r>
                      <a:endParaRPr lang="en-IN" sz="1800" b="1" dirty="0">
                        <a:effectLst/>
                        <a:latin typeface="Calibri"/>
                        <a:ea typeface="Calibri"/>
                        <a:cs typeface="Mangal"/>
                      </a:endParaRPr>
                    </a:p>
                  </a:txBody>
                  <a:tcPr marL="68580" marR="68580" marT="0" marB="0"/>
                </a:tc>
                <a:tc>
                  <a:txBody>
                    <a:bodyPr/>
                    <a:lstStyle/>
                    <a:p>
                      <a:pPr algn="ctr">
                        <a:lnSpc>
                          <a:spcPct val="115000"/>
                        </a:lnSpc>
                        <a:spcAft>
                          <a:spcPts val="0"/>
                        </a:spcAft>
                      </a:pPr>
                      <a:r>
                        <a:rPr lang="en-IN" sz="1800">
                          <a:effectLst/>
                        </a:rPr>
                        <a:t>575</a:t>
                      </a:r>
                      <a:endParaRPr lang="en-IN" sz="1800" b="1">
                        <a:effectLst/>
                        <a:latin typeface="Calibri"/>
                        <a:ea typeface="Calibri"/>
                        <a:cs typeface="Mangal"/>
                      </a:endParaRPr>
                    </a:p>
                  </a:txBody>
                  <a:tcPr marL="68580" marR="68580" marT="0" marB="0"/>
                </a:tc>
                <a:tc>
                  <a:txBody>
                    <a:bodyPr/>
                    <a:lstStyle/>
                    <a:p>
                      <a:pPr algn="ctr">
                        <a:lnSpc>
                          <a:spcPct val="115000"/>
                        </a:lnSpc>
                        <a:spcAft>
                          <a:spcPts val="0"/>
                        </a:spcAft>
                      </a:pPr>
                      <a:r>
                        <a:rPr lang="en-IN" sz="2000" b="1" dirty="0">
                          <a:effectLst/>
                        </a:rPr>
                        <a:t>5,750</a:t>
                      </a:r>
                      <a:endParaRPr lang="en-IN" sz="2000" b="1" dirty="0">
                        <a:effectLst/>
                        <a:latin typeface="Calibri"/>
                        <a:ea typeface="Calibri"/>
                        <a:cs typeface="Mangal"/>
                      </a:endParaRPr>
                    </a:p>
                  </a:txBody>
                  <a:tcPr marL="68580" marR="68580" marT="0" marB="0">
                    <a:solidFill>
                      <a:srgbClr val="FFFF00"/>
                    </a:solidFill>
                  </a:tcPr>
                </a:tc>
                <a:tc>
                  <a:txBody>
                    <a:bodyPr/>
                    <a:lstStyle/>
                    <a:p>
                      <a:pPr algn="ctr">
                        <a:lnSpc>
                          <a:spcPct val="115000"/>
                        </a:lnSpc>
                        <a:spcAft>
                          <a:spcPts val="0"/>
                        </a:spcAft>
                      </a:pPr>
                      <a:r>
                        <a:rPr lang="en-IN" sz="1800">
                          <a:effectLst/>
                        </a:rPr>
                        <a:t>50,000</a:t>
                      </a:r>
                      <a:endParaRPr lang="en-IN" sz="1800" b="1">
                        <a:effectLst/>
                        <a:latin typeface="Calibri"/>
                        <a:ea typeface="Calibri"/>
                        <a:cs typeface="Mangal"/>
                      </a:endParaRPr>
                    </a:p>
                  </a:txBody>
                  <a:tcPr marL="68580" marR="68580" marT="0" marB="0"/>
                </a:tc>
                <a:tc>
                  <a:txBody>
                    <a:bodyPr/>
                    <a:lstStyle/>
                    <a:p>
                      <a:pPr algn="ctr">
                        <a:lnSpc>
                          <a:spcPct val="115000"/>
                        </a:lnSpc>
                        <a:spcAft>
                          <a:spcPts val="0"/>
                        </a:spcAft>
                      </a:pPr>
                      <a:r>
                        <a:rPr lang="en-IN" sz="2000" b="1" dirty="0">
                          <a:effectLst/>
                        </a:rPr>
                        <a:t>1,875</a:t>
                      </a:r>
                      <a:endParaRPr lang="en-IN" sz="2000" b="1" dirty="0">
                        <a:effectLst/>
                        <a:latin typeface="Calibri"/>
                        <a:ea typeface="Calibri"/>
                        <a:cs typeface="Mangal"/>
                      </a:endParaRPr>
                    </a:p>
                  </a:txBody>
                  <a:tcPr marL="68580" marR="68580" marT="0" marB="0">
                    <a:solidFill>
                      <a:srgbClr val="FFFF00"/>
                    </a:solidFill>
                  </a:tcPr>
                </a:tc>
                <a:tc>
                  <a:txBody>
                    <a:bodyPr/>
                    <a:lstStyle/>
                    <a:p>
                      <a:pPr algn="ctr">
                        <a:lnSpc>
                          <a:spcPct val="115000"/>
                        </a:lnSpc>
                        <a:spcAft>
                          <a:spcPts val="0"/>
                        </a:spcAft>
                      </a:pPr>
                      <a:r>
                        <a:rPr lang="en-IN" sz="1800" dirty="0">
                          <a:effectLst/>
                        </a:rPr>
                        <a:t>12,500</a:t>
                      </a:r>
                      <a:endParaRPr lang="en-IN" sz="1800" b="1" dirty="0">
                        <a:effectLst/>
                        <a:latin typeface="Calibri"/>
                        <a:ea typeface="Calibri"/>
                        <a:cs typeface="Mangal"/>
                      </a:endParaRPr>
                    </a:p>
                  </a:txBody>
                  <a:tcPr marL="68580" marR="68580" marT="0" marB="0"/>
                </a:tc>
                <a:tc>
                  <a:txBody>
                    <a:bodyPr/>
                    <a:lstStyle/>
                    <a:p>
                      <a:pPr algn="ctr">
                        <a:lnSpc>
                          <a:spcPct val="115000"/>
                        </a:lnSpc>
                        <a:spcAft>
                          <a:spcPts val="0"/>
                        </a:spcAft>
                      </a:pPr>
                      <a:r>
                        <a:rPr lang="en-IN" sz="1800" dirty="0">
                          <a:effectLst/>
                        </a:rPr>
                        <a:t>47,500</a:t>
                      </a:r>
                      <a:endParaRPr lang="en-IN" sz="1800" b="1" dirty="0">
                        <a:effectLst/>
                        <a:latin typeface="Calibri"/>
                        <a:ea typeface="Calibri"/>
                        <a:cs typeface="Mangal"/>
                      </a:endParaRPr>
                    </a:p>
                  </a:txBody>
                  <a:tcPr marL="68580" marR="68580" marT="0" marB="0"/>
                </a:tc>
              </a:tr>
              <a:tr h="495476">
                <a:tc>
                  <a:txBody>
                    <a:bodyPr/>
                    <a:lstStyle/>
                    <a:p>
                      <a:pPr algn="ctr">
                        <a:lnSpc>
                          <a:spcPct val="115000"/>
                        </a:lnSpc>
                        <a:spcAft>
                          <a:spcPts val="0"/>
                        </a:spcAft>
                      </a:pPr>
                      <a:r>
                        <a:rPr lang="en-IN" sz="1800">
                          <a:effectLst/>
                        </a:rPr>
                        <a:t>5.</a:t>
                      </a:r>
                      <a:endParaRPr lang="en-IN" sz="1800" b="1">
                        <a:effectLst/>
                        <a:latin typeface="Calibri"/>
                        <a:ea typeface="Calibri"/>
                        <a:cs typeface="Mangal"/>
                      </a:endParaRPr>
                    </a:p>
                  </a:txBody>
                  <a:tcPr marL="68580" marR="68580" marT="0" marB="0"/>
                </a:tc>
                <a:tc>
                  <a:txBody>
                    <a:bodyPr/>
                    <a:lstStyle/>
                    <a:p>
                      <a:pPr algn="ctr">
                        <a:lnSpc>
                          <a:spcPct val="115000"/>
                        </a:lnSpc>
                        <a:spcAft>
                          <a:spcPts val="0"/>
                        </a:spcAft>
                      </a:pPr>
                      <a:r>
                        <a:rPr lang="en-IN" sz="1800">
                          <a:effectLst/>
                        </a:rPr>
                        <a:t>Small islands</a:t>
                      </a:r>
                      <a:endParaRPr lang="en-IN" sz="1800" b="1">
                        <a:effectLst/>
                        <a:latin typeface="Calibri"/>
                        <a:ea typeface="Calibri"/>
                        <a:cs typeface="Mangal"/>
                      </a:endParaRPr>
                    </a:p>
                  </a:txBody>
                  <a:tcPr marL="68580" marR="68580" marT="0" marB="0"/>
                </a:tc>
                <a:tc>
                  <a:txBody>
                    <a:bodyPr/>
                    <a:lstStyle/>
                    <a:p>
                      <a:pPr algn="ctr">
                        <a:lnSpc>
                          <a:spcPct val="115000"/>
                        </a:lnSpc>
                        <a:spcAft>
                          <a:spcPts val="0"/>
                        </a:spcAft>
                      </a:pPr>
                      <a:r>
                        <a:rPr lang="en-IN" sz="1800">
                          <a:effectLst/>
                        </a:rPr>
                        <a:t>25</a:t>
                      </a:r>
                      <a:endParaRPr lang="en-IN" sz="1800" b="1">
                        <a:effectLst/>
                        <a:latin typeface="Calibri"/>
                        <a:ea typeface="Calibri"/>
                        <a:cs typeface="Mangal"/>
                      </a:endParaRPr>
                    </a:p>
                  </a:txBody>
                  <a:tcPr marL="68580" marR="68580" marT="0" marB="0"/>
                </a:tc>
                <a:tc>
                  <a:txBody>
                    <a:bodyPr/>
                    <a:lstStyle/>
                    <a:p>
                      <a:pPr algn="ctr">
                        <a:lnSpc>
                          <a:spcPct val="115000"/>
                        </a:lnSpc>
                        <a:spcAft>
                          <a:spcPts val="0"/>
                        </a:spcAft>
                      </a:pPr>
                      <a:r>
                        <a:rPr lang="en-IN" sz="2000" b="1" dirty="0">
                          <a:effectLst/>
                        </a:rPr>
                        <a:t>2520</a:t>
                      </a:r>
                      <a:endParaRPr lang="en-IN" sz="2000" b="1" dirty="0">
                        <a:effectLst/>
                        <a:latin typeface="Calibri"/>
                        <a:ea typeface="Calibri"/>
                        <a:cs typeface="Mangal"/>
                      </a:endParaRPr>
                    </a:p>
                  </a:txBody>
                  <a:tcPr marL="68580" marR="68580" marT="0" marB="0">
                    <a:solidFill>
                      <a:srgbClr val="FFFF00"/>
                    </a:solidFill>
                  </a:tcPr>
                </a:tc>
                <a:tc>
                  <a:txBody>
                    <a:bodyPr/>
                    <a:lstStyle/>
                    <a:p>
                      <a:pPr algn="ctr">
                        <a:lnSpc>
                          <a:spcPct val="115000"/>
                        </a:lnSpc>
                        <a:spcAft>
                          <a:spcPts val="0"/>
                        </a:spcAft>
                      </a:pPr>
                      <a:r>
                        <a:rPr lang="en-IN" sz="1800">
                          <a:effectLst/>
                        </a:rPr>
                        <a:t>50,000</a:t>
                      </a:r>
                      <a:endParaRPr lang="en-IN" sz="1800" b="1">
                        <a:effectLst/>
                        <a:latin typeface="Calibri"/>
                        <a:ea typeface="Calibri"/>
                        <a:cs typeface="Mangal"/>
                      </a:endParaRPr>
                    </a:p>
                  </a:txBody>
                  <a:tcPr marL="68580" marR="68580" marT="0" marB="0"/>
                </a:tc>
                <a:tc>
                  <a:txBody>
                    <a:bodyPr/>
                    <a:lstStyle/>
                    <a:p>
                      <a:pPr algn="ctr">
                        <a:lnSpc>
                          <a:spcPct val="115000"/>
                        </a:lnSpc>
                        <a:spcAft>
                          <a:spcPts val="0"/>
                        </a:spcAft>
                      </a:pPr>
                      <a:r>
                        <a:rPr lang="en-IN" sz="2000" b="1" dirty="0">
                          <a:effectLst/>
                        </a:rPr>
                        <a:t>300</a:t>
                      </a:r>
                      <a:endParaRPr lang="en-IN" sz="2000" b="1" dirty="0">
                        <a:effectLst/>
                        <a:latin typeface="Calibri"/>
                        <a:ea typeface="Calibri"/>
                        <a:cs typeface="Mangal"/>
                      </a:endParaRPr>
                    </a:p>
                  </a:txBody>
                  <a:tcPr marL="68580" marR="68580" marT="0" marB="0">
                    <a:solidFill>
                      <a:srgbClr val="FFFF00"/>
                    </a:solidFill>
                  </a:tcPr>
                </a:tc>
                <a:tc>
                  <a:txBody>
                    <a:bodyPr/>
                    <a:lstStyle/>
                    <a:p>
                      <a:pPr algn="ctr">
                        <a:lnSpc>
                          <a:spcPct val="115000"/>
                        </a:lnSpc>
                        <a:spcAft>
                          <a:spcPts val="0"/>
                        </a:spcAft>
                      </a:pPr>
                      <a:r>
                        <a:rPr lang="en-IN" sz="1800">
                          <a:effectLst/>
                        </a:rPr>
                        <a:t>2,000</a:t>
                      </a:r>
                      <a:endParaRPr lang="en-IN" sz="1800" b="1">
                        <a:effectLst/>
                        <a:latin typeface="Calibri"/>
                        <a:ea typeface="Calibri"/>
                        <a:cs typeface="Mangal"/>
                      </a:endParaRPr>
                    </a:p>
                  </a:txBody>
                  <a:tcPr marL="68580" marR="68580" marT="0" marB="0"/>
                </a:tc>
                <a:tc>
                  <a:txBody>
                    <a:bodyPr/>
                    <a:lstStyle/>
                    <a:p>
                      <a:pPr algn="ctr">
                        <a:lnSpc>
                          <a:spcPct val="115000"/>
                        </a:lnSpc>
                        <a:spcAft>
                          <a:spcPts val="0"/>
                        </a:spcAft>
                      </a:pPr>
                      <a:r>
                        <a:rPr lang="en-IN" sz="1800" dirty="0">
                          <a:effectLst/>
                        </a:rPr>
                        <a:t>6,000</a:t>
                      </a:r>
                      <a:endParaRPr lang="en-IN" sz="1800" b="1" dirty="0">
                        <a:effectLst/>
                        <a:latin typeface="Calibri"/>
                        <a:ea typeface="Calibri"/>
                        <a:cs typeface="Mangal"/>
                      </a:endParaRPr>
                    </a:p>
                  </a:txBody>
                  <a:tcPr marL="68580" marR="68580" marT="0" marB="0"/>
                </a:tc>
              </a:tr>
              <a:tr h="495476">
                <a:tc>
                  <a:txBody>
                    <a:bodyPr/>
                    <a:lstStyle/>
                    <a:p>
                      <a:pPr algn="ctr">
                        <a:lnSpc>
                          <a:spcPct val="115000"/>
                        </a:lnSpc>
                        <a:spcAft>
                          <a:spcPts val="0"/>
                        </a:spcAft>
                      </a:pPr>
                      <a:r>
                        <a:rPr lang="en-IN" sz="1800">
                          <a:effectLst/>
                        </a:rPr>
                        <a:t>6.</a:t>
                      </a:r>
                      <a:endParaRPr lang="en-IN" sz="1800" b="1">
                        <a:effectLst/>
                        <a:latin typeface="Calibri"/>
                        <a:ea typeface="Calibri"/>
                        <a:cs typeface="Mangal"/>
                      </a:endParaRPr>
                    </a:p>
                  </a:txBody>
                  <a:tcPr marL="68580" marR="68580" marT="0" marB="0"/>
                </a:tc>
                <a:tc>
                  <a:txBody>
                    <a:bodyPr/>
                    <a:lstStyle/>
                    <a:p>
                      <a:pPr algn="ctr">
                        <a:lnSpc>
                          <a:spcPct val="115000"/>
                        </a:lnSpc>
                        <a:spcAft>
                          <a:spcPts val="0"/>
                        </a:spcAft>
                      </a:pPr>
                      <a:r>
                        <a:rPr lang="en-IN" sz="1800">
                          <a:effectLst/>
                        </a:rPr>
                        <a:t>Polar/arid</a:t>
                      </a:r>
                      <a:endParaRPr lang="en-IN" sz="1800" b="1">
                        <a:effectLst/>
                        <a:latin typeface="Calibri"/>
                        <a:ea typeface="Calibri"/>
                        <a:cs typeface="Mangal"/>
                      </a:endParaRPr>
                    </a:p>
                  </a:txBody>
                  <a:tcPr marL="68580" marR="68580" marT="0" marB="0"/>
                </a:tc>
                <a:tc>
                  <a:txBody>
                    <a:bodyPr/>
                    <a:lstStyle/>
                    <a:p>
                      <a:pPr algn="ctr">
                        <a:lnSpc>
                          <a:spcPct val="115000"/>
                        </a:lnSpc>
                        <a:spcAft>
                          <a:spcPts val="0"/>
                        </a:spcAft>
                      </a:pPr>
                      <a:r>
                        <a:rPr lang="en-IN" sz="1800" dirty="0">
                          <a:effectLst/>
                        </a:rPr>
                        <a:t>10,000</a:t>
                      </a:r>
                      <a:endParaRPr lang="en-IN" sz="1800" b="1" dirty="0">
                        <a:effectLst/>
                        <a:latin typeface="Calibri"/>
                        <a:ea typeface="Calibri"/>
                        <a:cs typeface="Mangal"/>
                      </a:endParaRPr>
                    </a:p>
                  </a:txBody>
                  <a:tcPr marL="68580" marR="68580" marT="0" marB="0"/>
                </a:tc>
                <a:tc>
                  <a:txBody>
                    <a:bodyPr/>
                    <a:lstStyle/>
                    <a:p>
                      <a:pPr algn="ctr">
                        <a:lnSpc>
                          <a:spcPct val="115000"/>
                        </a:lnSpc>
                        <a:spcAft>
                          <a:spcPts val="0"/>
                        </a:spcAft>
                      </a:pPr>
                      <a:r>
                        <a:rPr lang="en-IN" sz="2000" b="1" dirty="0">
                          <a:effectLst/>
                        </a:rPr>
                        <a:t>100,000</a:t>
                      </a:r>
                      <a:endParaRPr lang="en-IN" sz="2000" b="1" dirty="0">
                        <a:effectLst/>
                        <a:latin typeface="Calibri"/>
                        <a:ea typeface="Calibri"/>
                        <a:cs typeface="Mangal"/>
                      </a:endParaRPr>
                    </a:p>
                  </a:txBody>
                  <a:tcPr marL="68580" marR="68580" marT="0" marB="0">
                    <a:solidFill>
                      <a:srgbClr val="FFFF00"/>
                    </a:solidFill>
                  </a:tcPr>
                </a:tc>
                <a:tc>
                  <a:txBody>
                    <a:bodyPr/>
                    <a:lstStyle/>
                    <a:p>
                      <a:pPr algn="ctr">
                        <a:lnSpc>
                          <a:spcPct val="115000"/>
                        </a:lnSpc>
                        <a:spcAft>
                          <a:spcPts val="0"/>
                        </a:spcAft>
                      </a:pPr>
                      <a:r>
                        <a:rPr lang="en-IN" sz="1800">
                          <a:effectLst/>
                        </a:rPr>
                        <a:t>100,000</a:t>
                      </a:r>
                      <a:endParaRPr lang="en-IN" sz="1800" b="1">
                        <a:effectLst/>
                        <a:latin typeface="Calibri"/>
                        <a:ea typeface="Calibri"/>
                        <a:cs typeface="Mangal"/>
                      </a:endParaRPr>
                    </a:p>
                  </a:txBody>
                  <a:tcPr marL="68580" marR="68580" marT="0" marB="0"/>
                </a:tc>
                <a:tc>
                  <a:txBody>
                    <a:bodyPr/>
                    <a:lstStyle/>
                    <a:p>
                      <a:pPr algn="ctr">
                        <a:lnSpc>
                          <a:spcPct val="115000"/>
                        </a:lnSpc>
                        <a:spcAft>
                          <a:spcPts val="0"/>
                        </a:spcAft>
                      </a:pPr>
                      <a:r>
                        <a:rPr lang="en-IN" sz="2000" b="1" dirty="0">
                          <a:effectLst/>
                        </a:rPr>
                        <a:t>20,000</a:t>
                      </a:r>
                      <a:endParaRPr lang="en-IN" sz="2000" b="1" dirty="0">
                        <a:effectLst/>
                        <a:latin typeface="Calibri"/>
                        <a:ea typeface="Calibri"/>
                        <a:cs typeface="Mangal"/>
                      </a:endParaRPr>
                    </a:p>
                  </a:txBody>
                  <a:tcPr marL="68580" marR="68580" marT="0" marB="0">
                    <a:solidFill>
                      <a:srgbClr val="FFFF00"/>
                    </a:solidFill>
                  </a:tcPr>
                </a:tc>
                <a:tc>
                  <a:txBody>
                    <a:bodyPr/>
                    <a:lstStyle/>
                    <a:p>
                      <a:pPr algn="ctr">
                        <a:lnSpc>
                          <a:spcPct val="115000"/>
                        </a:lnSpc>
                        <a:spcAft>
                          <a:spcPts val="0"/>
                        </a:spcAft>
                      </a:pPr>
                      <a:r>
                        <a:rPr lang="en-IN" sz="1800">
                          <a:effectLst/>
                        </a:rPr>
                        <a:t>200,000</a:t>
                      </a:r>
                      <a:endParaRPr lang="en-IN" sz="1800" b="1">
                        <a:effectLst/>
                        <a:latin typeface="Calibri"/>
                        <a:ea typeface="Calibri"/>
                        <a:cs typeface="Mangal"/>
                      </a:endParaRPr>
                    </a:p>
                  </a:txBody>
                  <a:tcPr marL="68580" marR="68580" marT="0" marB="0"/>
                </a:tc>
                <a:tc>
                  <a:txBody>
                    <a:bodyPr/>
                    <a:lstStyle/>
                    <a:p>
                      <a:pPr algn="ctr">
                        <a:lnSpc>
                          <a:spcPct val="115000"/>
                        </a:lnSpc>
                        <a:spcAft>
                          <a:spcPts val="0"/>
                        </a:spcAft>
                      </a:pPr>
                      <a:r>
                        <a:rPr lang="en-IN" sz="1800" dirty="0">
                          <a:effectLst/>
                        </a:rPr>
                        <a:t>200,000</a:t>
                      </a:r>
                      <a:endParaRPr lang="en-IN" sz="1800" b="1" dirty="0">
                        <a:effectLst/>
                        <a:latin typeface="Calibri"/>
                        <a:ea typeface="Calibri"/>
                        <a:cs typeface="Mangal"/>
                      </a:endParaRPr>
                    </a:p>
                  </a:txBody>
                  <a:tcPr marL="68580" marR="68580" marT="0" marB="0"/>
                </a:tc>
              </a:tr>
            </a:tbl>
          </a:graphicData>
        </a:graphic>
      </p:graphicFrame>
      <p:sp>
        <p:nvSpPr>
          <p:cNvPr id="3" name="Rectangle 2"/>
          <p:cNvSpPr/>
          <p:nvPr/>
        </p:nvSpPr>
        <p:spPr>
          <a:xfrm>
            <a:off x="0" y="30480"/>
            <a:ext cx="9144000" cy="1200329"/>
          </a:xfrm>
          <a:prstGeom prst="rect">
            <a:avLst/>
          </a:prstGeom>
        </p:spPr>
        <p:txBody>
          <a:bodyPr wrap="square">
            <a:spAutoFit/>
          </a:bodyPr>
          <a:lstStyle/>
          <a:p>
            <a:pPr marL="118872" lvl="0">
              <a:spcBef>
                <a:spcPct val="0"/>
              </a:spcBef>
              <a:buClr>
                <a:srgbClr val="F0AD00"/>
              </a:buClr>
              <a:buSzPct val="80000"/>
              <a:defRPr/>
            </a:pPr>
            <a:r>
              <a:rPr lang="en-IN" sz="3600" b="1" dirty="0">
                <a:solidFill>
                  <a:schemeClr val="accent1">
                    <a:satMod val="150000"/>
                  </a:schemeClr>
                </a:solidFill>
                <a:latin typeface="+mj-lt"/>
                <a:ea typeface="+mj-ea"/>
                <a:cs typeface="+mj-cs"/>
              </a:rPr>
              <a:t>Minimum hydro-meteorological </a:t>
            </a:r>
            <a:r>
              <a:rPr lang="en-IN" sz="3600" b="1" dirty="0" smtClean="0">
                <a:solidFill>
                  <a:schemeClr val="accent1">
                    <a:satMod val="150000"/>
                  </a:schemeClr>
                </a:solidFill>
                <a:latin typeface="+mj-lt"/>
                <a:ea typeface="+mj-ea"/>
                <a:cs typeface="+mj-cs"/>
              </a:rPr>
              <a:t>stations </a:t>
            </a:r>
            <a:r>
              <a:rPr lang="en-IN" sz="3600" b="1" dirty="0">
                <a:solidFill>
                  <a:schemeClr val="accent1">
                    <a:satMod val="150000"/>
                  </a:schemeClr>
                </a:solidFill>
                <a:latin typeface="+mj-lt"/>
                <a:ea typeface="+mj-ea"/>
                <a:cs typeface="+mj-cs"/>
              </a:rPr>
              <a:t>WMO Guidelines</a:t>
            </a:r>
          </a:p>
        </p:txBody>
      </p:sp>
    </p:spTree>
    <p:extLst>
      <p:ext uri="{BB962C8B-B14F-4D97-AF65-F5344CB8AC3E}">
        <p14:creationId xmlns:p14="http://schemas.microsoft.com/office/powerpoint/2010/main" val="2491740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790</TotalTime>
  <Words>3324</Words>
  <Application>Microsoft Office PowerPoint</Application>
  <PresentationFormat>On-screen Show (4:3)</PresentationFormat>
  <Paragraphs>2501</Paragraphs>
  <Slides>52</Slides>
  <Notes>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Module</vt:lpstr>
      <vt:lpstr>Hydro-Meteorological Network of Central Water Commission</vt:lpstr>
      <vt:lpstr>Hydro-Meteorological Data Observation</vt:lpstr>
      <vt:lpstr>Hydro-Meteorological Data Observation PURPOSE</vt:lpstr>
      <vt:lpstr>                          </vt:lpstr>
      <vt:lpstr>Hydro-Meteorological Data Observation PURPOSE</vt:lpstr>
      <vt:lpstr>Hydro-Meteorological Observation Parameters</vt:lpstr>
      <vt:lpstr>Hydro-Meteorological Observation NETWORK</vt:lpstr>
      <vt:lpstr>Hydro-Meteorological Observation NETWORK</vt:lpstr>
      <vt:lpstr>PowerPoint Presentation</vt:lpstr>
      <vt:lpstr>CLASSIFICATION OF HYDROLOGICAL OBSERVATION STATIONS </vt:lpstr>
      <vt:lpstr>PowerPoint Presentation</vt:lpstr>
      <vt:lpstr>PowerPoint Presentation</vt:lpstr>
      <vt:lpstr>PowerPoint Presentation</vt:lpstr>
      <vt:lpstr>PowerPoint Presentation</vt:lpstr>
      <vt:lpstr>PowerPoint Presentation</vt:lpstr>
      <vt:lpstr>PowerPoint Presentation</vt:lpstr>
      <vt:lpstr>Existing Hydrological Observation Stations of  CWC- State wise</vt:lpstr>
      <vt:lpstr>Existing Hydrological Observation Stations of  CWC- State wise</vt:lpstr>
      <vt:lpstr>Existing Hydrological Observation Stations of  CWC- State wise</vt:lpstr>
      <vt:lpstr>Existing Hydrological Observation Stations of CWC- Basin- wise</vt:lpstr>
      <vt:lpstr>Existing Hydrological Observation Stations of CWC- Basin- wise</vt:lpstr>
      <vt:lpstr>PowerPoint Presentation</vt:lpstr>
      <vt:lpstr>PowerPoint Presentation</vt:lpstr>
      <vt:lpstr>PowerPoint Presentation</vt:lpstr>
      <vt:lpstr> Meteorological Observation  Stations-Basin wise   </vt:lpstr>
      <vt:lpstr> Meteorological Observation  Stations-Basin wise   </vt:lpstr>
      <vt:lpstr> Meteorological Observation  Stations-Basin wise   </vt:lpstr>
      <vt:lpstr> Meteorological Observation  Stations-Basin wise   </vt:lpstr>
      <vt:lpstr>Meteorological Observation Stations - State-wise</vt:lpstr>
      <vt:lpstr>Meteorological Observation Stations - State-wise</vt:lpstr>
      <vt:lpstr>Meteorological Observation Stations - State-wise</vt:lpstr>
      <vt:lpstr>Meteorological Observation Stations - State-wise</vt:lpstr>
      <vt:lpstr>PowerPoint Presentation</vt:lpstr>
      <vt:lpstr>Exclusive Meteorological Observation Stations Under CWC-Basin-wise</vt:lpstr>
      <vt:lpstr>Exclusive Meteorological Observation Stations Under CWC-Basin-wise</vt:lpstr>
      <vt:lpstr>PowerPoint Presentation</vt:lpstr>
      <vt:lpstr>Exclusive Meteorological Observation Stations Under CWC- State-wise</vt:lpstr>
      <vt:lpstr>Exclusive Meteorological Observation Stations Under CWC- State-wise</vt:lpstr>
      <vt:lpstr>Exclusive Meteorological Observation Stations Under CWC- State-wise</vt:lpstr>
      <vt:lpstr>PowerPoint Presentation</vt:lpstr>
      <vt:lpstr>PowerPoint Presentation</vt:lpstr>
      <vt:lpstr>PowerPoint Presentation</vt:lpstr>
      <vt:lpstr>Proposed 800 HO sites during 12th Plan</vt:lpstr>
      <vt:lpstr>Proposed 800 HO sites during 12th Plan</vt:lpstr>
      <vt:lpstr>Organization wise proposed 800 HO sites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Hydro-Metrological Network</dc:title>
  <dc:creator>Administrator</dc:creator>
  <cp:lastModifiedBy>CWC</cp:lastModifiedBy>
  <cp:revision>94</cp:revision>
  <dcterms:created xsi:type="dcterms:W3CDTF">2006-08-16T00:00:00Z</dcterms:created>
  <dcterms:modified xsi:type="dcterms:W3CDTF">2015-04-06T14:24:03Z</dcterms:modified>
</cp:coreProperties>
</file>